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413" r:id="rId2"/>
    <p:sldId id="371" r:id="rId3"/>
    <p:sldId id="451" r:id="rId4"/>
    <p:sldId id="406" r:id="rId5"/>
    <p:sldId id="464" r:id="rId6"/>
    <p:sldId id="401" r:id="rId7"/>
    <p:sldId id="466" r:id="rId8"/>
    <p:sldId id="467" r:id="rId9"/>
    <p:sldId id="469" r:id="rId10"/>
    <p:sldId id="432" r:id="rId11"/>
    <p:sldId id="434" r:id="rId12"/>
    <p:sldId id="471" r:id="rId13"/>
    <p:sldId id="480" r:id="rId14"/>
    <p:sldId id="472" r:id="rId15"/>
    <p:sldId id="481" r:id="rId16"/>
    <p:sldId id="483" r:id="rId17"/>
    <p:sldId id="482" r:id="rId18"/>
    <p:sldId id="476" r:id="rId19"/>
    <p:sldId id="473" r:id="rId20"/>
    <p:sldId id="488" r:id="rId21"/>
    <p:sldId id="489" r:id="rId22"/>
    <p:sldId id="487" r:id="rId23"/>
    <p:sldId id="492" r:id="rId24"/>
    <p:sldId id="490" r:id="rId25"/>
    <p:sldId id="491" r:id="rId26"/>
    <p:sldId id="493" r:id="rId27"/>
    <p:sldId id="484" r:id="rId28"/>
    <p:sldId id="485" r:id="rId29"/>
    <p:sldId id="486" r:id="rId30"/>
    <p:sldId id="431" r:id="rId31"/>
    <p:sldId id="438" r:id="rId32"/>
    <p:sldId id="441" r:id="rId33"/>
    <p:sldId id="423" r:id="rId34"/>
    <p:sldId id="457" r:id="rId35"/>
    <p:sldId id="456" r:id="rId36"/>
    <p:sldId id="463" r:id="rId37"/>
    <p:sldId id="447" r:id="rId38"/>
    <p:sldId id="458" r:id="rId39"/>
    <p:sldId id="459" r:id="rId40"/>
    <p:sldId id="446" r:id="rId41"/>
    <p:sldId id="448" r:id="rId42"/>
    <p:sldId id="421" r:id="rId43"/>
    <p:sldId id="450" r:id="rId44"/>
    <p:sldId id="455" r:id="rId45"/>
    <p:sldId id="462" r:id="rId46"/>
    <p:sldId id="460" r:id="rId47"/>
    <p:sldId id="461" r:id="rId48"/>
  </p:sldIdLst>
  <p:sldSz cx="12192000" cy="6858000"/>
  <p:notesSz cx="6858000" cy="9144000"/>
  <p:embeddedFontLst>
    <p:embeddedFont>
      <p:font typeface="Dotum" panose="020B0600000101010101" pitchFamily="34" charset="-127"/>
      <p:regular r:id="rId50"/>
    </p:embeddedFont>
    <p:embeddedFont>
      <p:font typeface="맑은 고딕" panose="020B0503020000020004" pitchFamily="34" charset="-127"/>
      <p:regular r:id="rId51"/>
      <p:bold r:id="rId52"/>
    </p:embeddedFont>
    <p:embeddedFont>
      <p:font typeface="NanumMyeongjo" panose="02020603020101020101" pitchFamily="18" charset="-127"/>
      <p:regular r:id="rId53"/>
      <p:bold r:id="rId54"/>
    </p:embeddedFont>
    <p:embeddedFont>
      <p:font typeface="NanumBarunGothicOTF" panose="02020603020101020101" pitchFamily="18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  <a:srgbClr val="FFB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10" autoAdjust="0"/>
    <p:restoredTop sz="81761"/>
  </p:normalViewPr>
  <p:slideViewPr>
    <p:cSldViewPr snapToGrid="0">
      <p:cViewPr varScale="1">
        <p:scale>
          <a:sx n="80" d="100"/>
          <a:sy n="80" d="100"/>
        </p:scale>
        <p:origin x="20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C10B9-8EE3-444B-B2AB-95EA0D84E8E8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F4252-6FC8-4493-A3EE-AD2B29A0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6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56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432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256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419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257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56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60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99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636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36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814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5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Empirical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의 값이 아래의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Mann-Whitney Statistics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와 같음이 밝혀짐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 때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이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Mann-Whitney Statistics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는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    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의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unbiased estimator</a:t>
            </a:r>
            <a:endParaRPr lang="ko-Kore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48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Empirical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의 값이 아래의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Mann-Whitney Statistics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와 같음이 밝혀짐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 때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이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Mann-Whitney Statistics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는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    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의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unbiased estimator</a:t>
            </a:r>
            <a:endParaRPr lang="ko-Kore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172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Empirical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의 값이 아래의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Mann-Whitney Statistics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와 같음이 밝혀짐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 때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이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Mann-Whitney Statistics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는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    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의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unbiased estimator</a:t>
            </a:r>
            <a:endParaRPr lang="ko-Kore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731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95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799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490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835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7391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6748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850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601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53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37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848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68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8670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5821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0057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246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740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07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687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78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77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27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966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48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49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065B4-F6CB-4379-9B4B-4BC7BA361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AAB90-087A-4ABF-AB0B-6C09018D4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BD70D-E290-4D6A-B46C-0A12E0A6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0DAB4-7AED-4614-9D88-1DC9E018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831368-F231-4CE5-94B0-AAD36E6A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8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B09DC-3C72-4ADC-BEA2-2D114AD4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26ABD7-EE19-4A22-9DA1-3B41E15E2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3B140-285D-4F87-AD41-C36D7B3D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BE12C-EA9D-4A52-A29D-787ACB48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F86D0-83D2-472D-9E9B-23973994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3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AD9FB9-E664-4F2F-9D7D-D17394BB7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8D9DE-8563-4033-84CD-D4696229C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3017-2EB8-41E9-A4DF-1FD0AD90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7460D-A127-4A85-9A1B-9BE5CCB3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1A24F-FDEF-439F-913D-F4125460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8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7203F-A7B5-47B6-B7E0-8971A3CA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D344B-FC9A-4ED2-88A7-8B3A1638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42E8E-F7B5-4081-88C7-3AA3E936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754E9-901B-4348-924A-493A2B35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F6C17-91C0-45A0-88DB-81B07017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2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637B6-F732-4C0E-961A-6F253925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450A6B-C9AB-4B60-A6C9-24FE101BB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CD066-FC6A-4475-B64E-969501E7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B234F-5E73-4782-B32F-178A799A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2B7DC-C982-447D-974D-96F08B3F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83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1095E-0E0D-449B-A916-C78DF82B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3BFE1-BB25-4223-998B-51D3CB33C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072903-A11A-4994-8D17-D5344D70C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792E74-209C-4FAB-89EA-A8DD4031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7A5F8-F92B-4D9F-9A12-7309EF5F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3133DB-75A3-4E49-A409-92B9AB0D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0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57C4C-5E39-41D0-A25F-C065DAFC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325651-2FAE-4783-8638-510648FEF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792E3-D6D5-48DD-B039-7E12F63F4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E55CB3-9531-48DA-8A89-EB2BEC0DC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BED485-B07E-48B6-BCCA-88F079C59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511195-52BB-4E64-8D3B-3DF0807D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D2565F-6208-4FDA-B749-D79BD60F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4927AF-E4C4-443B-A855-794347DD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08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40607-7DDB-4132-BA3D-8BDF3D30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F4E877-4913-425C-A154-C65E9767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F70B53-4DFF-45CE-B7FF-9AAC298F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562375-8B78-46CD-9F03-8BA6022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925F0F-B391-45EB-AA26-07C968D2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86449B-CAFC-412D-8F8A-3B7C7D22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AB2A9-95C6-4DB2-9E69-D4B380D8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0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874A8-735D-4108-AD77-7ECEA2AC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EAAC3-3BBD-4762-9AB0-1E18E41A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41F2FE-773A-4DAE-AD34-79D6C8D68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6C4F0F-1E64-4F0E-88E9-FE7D2EE8B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8A1126-B9C7-48E0-9F7D-795A65DE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FD567-15E2-4DE0-B847-FD6C0FD3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1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D7D18-26F6-44B3-A451-F008A5C4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0FC458-4A8A-4F1F-9403-E5A30EBF2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451987-3593-494F-A507-2DE08AA53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D83CD-AA4A-400C-B2D8-A70ADE45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E5BE3-FF00-436C-A1E5-662F837D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B01BD-D32F-42BA-BB95-E0F96651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5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D409EA-C455-4FC5-9DD3-EA704E75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8E4ABF-89E9-4974-8788-2731EA49A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BCF0F-4DB4-41F5-BF6B-D54FDD91F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43B47-BFBB-4B65-9349-DAC397F5F225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3D937-094B-4378-BE64-99E3EEF56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133B2-6B62-4D27-86C8-5E26935B9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12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31532" y="3054169"/>
            <a:ext cx="892893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GUIDE approach to MRM PDAC classification</a:t>
            </a:r>
            <a:endParaRPr lang="ko-KR" altLang="en-US" sz="2667" b="1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396977"/>
            <a:ext cx="5011036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73867" y="2396977"/>
            <a:ext cx="3350367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5299978" y="2396977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359554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 flipV="1">
            <a:off x="2573867" y="3614821"/>
            <a:ext cx="7044266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1824" y="3857392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7626" y="2453435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BIBS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91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6E439A-EBA1-8B49-B941-C4E3D6841882}"/>
              </a:ext>
            </a:extLst>
          </p:cNvPr>
          <p:cNvGraphicFramePr>
            <a:graphicFrameLocks noGrp="1"/>
          </p:cNvGraphicFramePr>
          <p:nvPr/>
        </p:nvGraphicFramePr>
        <p:xfrm>
          <a:off x="1064302" y="923593"/>
          <a:ext cx="10103372" cy="5637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5277">
                  <a:extLst>
                    <a:ext uri="{9D8B030D-6E8A-4147-A177-3AD203B41FA5}">
                      <a16:colId xmlns:a16="http://schemas.microsoft.com/office/drawing/2014/main" val="2008674564"/>
                    </a:ext>
                  </a:extLst>
                </a:gridCol>
                <a:gridCol w="3455809">
                  <a:extLst>
                    <a:ext uri="{9D8B030D-6E8A-4147-A177-3AD203B41FA5}">
                      <a16:colId xmlns:a16="http://schemas.microsoft.com/office/drawing/2014/main" val="2328874701"/>
                    </a:ext>
                  </a:extLst>
                </a:gridCol>
                <a:gridCol w="717824">
                  <a:extLst>
                    <a:ext uri="{9D8B030D-6E8A-4147-A177-3AD203B41FA5}">
                      <a16:colId xmlns:a16="http://schemas.microsoft.com/office/drawing/2014/main" val="431714668"/>
                    </a:ext>
                  </a:extLst>
                </a:gridCol>
                <a:gridCol w="761407">
                  <a:extLst>
                    <a:ext uri="{9D8B030D-6E8A-4147-A177-3AD203B41FA5}">
                      <a16:colId xmlns:a16="http://schemas.microsoft.com/office/drawing/2014/main" val="1010983420"/>
                    </a:ext>
                  </a:extLst>
                </a:gridCol>
                <a:gridCol w="707570">
                  <a:extLst>
                    <a:ext uri="{9D8B030D-6E8A-4147-A177-3AD203B41FA5}">
                      <a16:colId xmlns:a16="http://schemas.microsoft.com/office/drawing/2014/main" val="2178049269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1298686760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491975882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904870984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160434545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743935261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Number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Prediction 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All Positive Beta</a:t>
                      </a:r>
                      <a:endParaRPr lang="en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AUC_train</a:t>
                      </a:r>
                      <a:endParaRPr lang="en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AUC_val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AUC_test1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AUC_test2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AUC_test3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AUC_test4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483506241"/>
                  </a:ext>
                </a:extLst>
              </a:tr>
              <a:tr h="2159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TTR + LRG1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FALSE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80177870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0.755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016448378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50228036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39219066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4016857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830076800"/>
                  </a:ext>
                </a:extLst>
              </a:tr>
              <a:tr h="2159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IGFBP2 + HSPG2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23396398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52464637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76543499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0.972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50499841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0.770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59507247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040710462"/>
                  </a:ext>
                </a:extLst>
              </a:tr>
              <a:tr h="215919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IGFBP2 + HSPG2 + THBS1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80772246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141852166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51059953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0.980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48057679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004307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51386867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66639685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46614547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127685612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0.981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03711150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10947714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0.837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16426410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06564E3-86C8-274F-9EBA-08CFA54ED23B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1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41669"/>
              </p:ext>
            </p:extLst>
          </p:nvPr>
        </p:nvGraphicFramePr>
        <p:xfrm>
          <a:off x="826361" y="1587450"/>
          <a:ext cx="10515601" cy="4099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382">
                  <a:extLst>
                    <a:ext uri="{9D8B030D-6E8A-4147-A177-3AD203B41FA5}">
                      <a16:colId xmlns:a16="http://schemas.microsoft.com/office/drawing/2014/main" val="3614696196"/>
                    </a:ext>
                  </a:extLst>
                </a:gridCol>
                <a:gridCol w="3596810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747112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792473">
                  <a:extLst>
                    <a:ext uri="{9D8B030D-6E8A-4147-A177-3AD203B41FA5}">
                      <a16:colId xmlns:a16="http://schemas.microsoft.com/office/drawing/2014/main" val="152193796"/>
                    </a:ext>
                  </a:extLst>
                </a:gridCol>
                <a:gridCol w="736439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4194064697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844166466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212480118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514058205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015596255"/>
                    </a:ext>
                  </a:extLst>
                </a:gridCol>
              </a:tblGrid>
              <a:tr h="22773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 + THBS1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DNN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0.986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0.931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0.902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0.945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3484082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77637717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60755813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 dirty="0">
                          <a:effectLst/>
                        </a:rPr>
                        <a:t>CA19_9 + IFRD1 + IGFBP2 + HSPG2 + THBS1</a:t>
                      </a:r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LR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TRUE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0.933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0.941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SVM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0.954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0.885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0.914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RF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1.000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0.968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DNN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0.928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0.941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9430784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0.910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0.847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4252481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0.910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0.847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020772320"/>
                  </a:ext>
                </a:extLst>
              </a:tr>
              <a:tr h="22773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 + THBS1 + ICAM1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18390788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5136875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83280633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0.991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22499981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670954794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0.960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0.875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3025249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36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2627776" y="5667044"/>
            <a:ext cx="65686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전체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DAC vs other 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 대한 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AUC 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성능은 좋지만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</a:t>
            </a:r>
          </a:p>
          <a:p>
            <a:pPr algn="ctr" fontAlgn="ctr">
              <a:lnSpc>
                <a:spcPct val="15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Low CA19-9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인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환자에 대한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(Test4)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AUC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성능도 높이고 싶다 </a:t>
            </a:r>
            <a:endParaRPr lang="en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7222174-9A96-EF4C-9339-94A253D15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58" y="742542"/>
            <a:ext cx="6568607" cy="46472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2FBBFD-D3D1-8543-98DE-4026A6F3CF8B}"/>
              </a:ext>
            </a:extLst>
          </p:cNvPr>
          <p:cNvSpPr/>
          <p:nvPr/>
        </p:nvSpPr>
        <p:spPr>
          <a:xfrm>
            <a:off x="7645242" y="933791"/>
            <a:ext cx="1746899" cy="44559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06583F9-C7D6-CB4A-9078-A478E86313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2974722" y="887653"/>
            <a:ext cx="2901787" cy="1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7A5671-C99A-7C45-8642-14F352E27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386" y="1185220"/>
            <a:ext cx="7979551" cy="549880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0" y="705174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MBL2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9A2807-01B4-0B4C-B09C-43B2181D888D}"/>
              </a:ext>
            </a:extLst>
          </p:cNvPr>
          <p:cNvSpPr/>
          <p:nvPr/>
        </p:nvSpPr>
        <p:spPr>
          <a:xfrm>
            <a:off x="5368877" y="5423935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EF4A78-404B-684B-8283-A60BB29656A2}"/>
              </a:ext>
            </a:extLst>
          </p:cNvPr>
          <p:cNvSpPr/>
          <p:nvPr/>
        </p:nvSpPr>
        <p:spPr>
          <a:xfrm>
            <a:off x="7707849" y="4346086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9A33AA-0CFD-8D46-ADB6-374FAE992609}"/>
              </a:ext>
            </a:extLst>
          </p:cNvPr>
          <p:cNvSpPr/>
          <p:nvPr/>
        </p:nvSpPr>
        <p:spPr>
          <a:xfrm>
            <a:off x="5376230" y="4336037"/>
            <a:ext cx="368732" cy="9649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434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3059171" y="780513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IFRD1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1FA846-D491-C547-9B69-13F29036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01" y="1170222"/>
            <a:ext cx="7627597" cy="54163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10FB1B-B9ED-F944-8A5C-533111923DC2}"/>
              </a:ext>
            </a:extLst>
          </p:cNvPr>
          <p:cNvSpPr/>
          <p:nvPr/>
        </p:nvSpPr>
        <p:spPr>
          <a:xfrm>
            <a:off x="7615216" y="4255651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E0484C-58B8-6745-9133-CC1A7FC2CA8B}"/>
              </a:ext>
            </a:extLst>
          </p:cNvPr>
          <p:cNvSpPr/>
          <p:nvPr/>
        </p:nvSpPr>
        <p:spPr>
          <a:xfrm>
            <a:off x="5351837" y="5332999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308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1630237" y="2093877"/>
            <a:ext cx="8435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사용하는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5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 마커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set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중에서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유독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Normal(NL)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에서 낮게 나오는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marker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들이 존재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285750" indent="-285750" algn="ctr" fontAlgn="ctr">
              <a:lnSpc>
                <a:spcPct val="200000"/>
              </a:lnSpc>
              <a:buFont typeface="Symbol" pitchFamily="2" charset="2"/>
              <a:buChar char="Þ"/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그렇다면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Normal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그룹을 따로 생각하면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 classification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을 더 잘 해낼수도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285750" indent="-285750" algn="ctr" fontAlgn="ctr">
              <a:lnSpc>
                <a:spcPct val="200000"/>
              </a:lnSpc>
              <a:buFont typeface="Symbol" pitchFamily="2" charset="2"/>
              <a:buChar char="Þ"/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Ordinal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하게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3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class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 대해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classification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하자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=&gt;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ore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Pancreatic Cancer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vs Pancreatic Benign vs Normal</a:t>
            </a:r>
            <a:endParaRPr lang="en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06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223472" y="2600295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26693" y="2962154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11845" y="3243837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36453"/>
              </p:ext>
            </p:extLst>
          </p:nvPr>
        </p:nvGraphicFramePr>
        <p:xfrm>
          <a:off x="992877" y="2236761"/>
          <a:ext cx="9951341" cy="182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2427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1711234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3224412814"/>
                    </a:ext>
                  </a:extLst>
                </a:gridCol>
                <a:gridCol w="1560606">
                  <a:extLst>
                    <a:ext uri="{9D8B030D-6E8A-4147-A177-3AD203B41FA5}">
                      <a16:colId xmlns:a16="http://schemas.microsoft.com/office/drawing/2014/main" val="2289475471"/>
                    </a:ext>
                  </a:extLst>
                </a:gridCol>
              </a:tblGrid>
              <a:tr h="2277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MBL2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0.818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0.854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0.781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0.855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99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834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69688"/>
                  </a:ext>
                </a:extLst>
              </a:tr>
              <a:tr h="2277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IFRD1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0.906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0.789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819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793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0.819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0.901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0.821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0.651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0.927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0.7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89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49624829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0DC63B-4870-094A-B6A2-9CAB41610CB3}"/>
              </a:ext>
            </a:extLst>
          </p:cNvPr>
          <p:cNvGraphicFramePr>
            <a:graphicFrameLocks noGrp="1"/>
          </p:cNvGraphicFramePr>
          <p:nvPr/>
        </p:nvGraphicFramePr>
        <p:xfrm>
          <a:off x="992877" y="1790970"/>
          <a:ext cx="9951340" cy="455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0095">
                  <a:extLst>
                    <a:ext uri="{9D8B030D-6E8A-4147-A177-3AD203B41FA5}">
                      <a16:colId xmlns:a16="http://schemas.microsoft.com/office/drawing/2014/main" val="382726271"/>
                    </a:ext>
                  </a:extLst>
                </a:gridCol>
                <a:gridCol w="1683997">
                  <a:extLst>
                    <a:ext uri="{9D8B030D-6E8A-4147-A177-3AD203B41FA5}">
                      <a16:colId xmlns:a16="http://schemas.microsoft.com/office/drawing/2014/main" val="2042887151"/>
                    </a:ext>
                  </a:extLst>
                </a:gridCol>
                <a:gridCol w="1493869">
                  <a:extLst>
                    <a:ext uri="{9D8B030D-6E8A-4147-A177-3AD203B41FA5}">
                      <a16:colId xmlns:a16="http://schemas.microsoft.com/office/drawing/2014/main" val="3164413784"/>
                    </a:ext>
                  </a:extLst>
                </a:gridCol>
                <a:gridCol w="1235837">
                  <a:extLst>
                    <a:ext uri="{9D8B030D-6E8A-4147-A177-3AD203B41FA5}">
                      <a16:colId xmlns:a16="http://schemas.microsoft.com/office/drawing/2014/main" val="939054801"/>
                    </a:ext>
                  </a:extLst>
                </a:gridCol>
                <a:gridCol w="1567542">
                  <a:extLst>
                    <a:ext uri="{9D8B030D-6E8A-4147-A177-3AD203B41FA5}">
                      <a16:colId xmlns:a16="http://schemas.microsoft.com/office/drawing/2014/main" val="3546014338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Model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Prediction</a:t>
                      </a:r>
                    </a:p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model</a:t>
                      </a: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 err="1">
                          <a:effectLst/>
                        </a:rPr>
                        <a:t>AUC_train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r>
                        <a:rPr lang="en-US" altLang="ko-Kore-KR" sz="1200" b="0" u="none" strike="noStrike" dirty="0">
                          <a:effectLst/>
                        </a:rPr>
                        <a:t>_low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1257101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8848E-B867-FE46-8907-1B212CBD715D}"/>
              </a:ext>
            </a:extLst>
          </p:cNvPr>
          <p:cNvSpPr/>
          <p:nvPr/>
        </p:nvSpPr>
        <p:spPr>
          <a:xfrm>
            <a:off x="1440438" y="4455474"/>
            <a:ext cx="95660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For training: 2-class: PDAC vs others / multi-class: PDAC vs PB,NL and PDAC, PB vs NL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For test AUC: PDAC vs PB, NL (others)</a:t>
            </a:r>
            <a:endParaRPr lang="en-US" altLang="ko-Kore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lang="en-US" altLang="ko-Kore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Symbol" pitchFamily="2" charset="2"/>
              <a:buChar char="Þ"/>
            </a:pPr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CA19_9 + MLB2 + IGFB2 + HSPG2 + THBS1</a:t>
            </a:r>
            <a:r>
              <a:rPr lang="ko-Kore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 대해서는 </a:t>
            </a:r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Multiclass AUC</a:t>
            </a:r>
            <a:r>
              <a:rPr lang="ko-Kore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0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.01~0.02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정도 상승</a:t>
            </a:r>
            <a:endParaRPr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Symbol" pitchFamily="2" charset="2"/>
              <a:buChar char="Þ"/>
            </a:pP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성능 향상이 </a:t>
            </a:r>
            <a:r>
              <a:rPr lang="ko-KR" altLang="en-US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유의미한가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?</a:t>
            </a:r>
            <a:r>
              <a:rPr lang="ko-Kore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endParaRPr lang="en" altLang="ko-Kore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7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46D525-3D20-DC46-902F-38BE10C774C1}"/>
              </a:ext>
            </a:extLst>
          </p:cNvPr>
          <p:cNvSpPr/>
          <p:nvPr/>
        </p:nvSpPr>
        <p:spPr>
          <a:xfrm>
            <a:off x="1540413" y="1659285"/>
            <a:ext cx="84354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Ordinal Data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이기 때문에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pooled-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average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를 계산할 때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</a:t>
            </a: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PDAC, PB vs NL</a:t>
            </a:r>
          </a:p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 vs PB, NL</a:t>
            </a: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두 경우에 대한 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pooled-average 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결과 이용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89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21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췌장암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D109D68-0F75-1D49-8811-AB246E5AB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147378"/>
              </p:ext>
            </p:extLst>
          </p:nvPr>
        </p:nvGraphicFramePr>
        <p:xfrm>
          <a:off x="2390606" y="1462641"/>
          <a:ext cx="6076209" cy="451753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1049">
                  <a:extLst>
                    <a:ext uri="{9D8B030D-6E8A-4147-A177-3AD203B41FA5}">
                      <a16:colId xmlns:a16="http://schemas.microsoft.com/office/drawing/2014/main" val="397486903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112883081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33406409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1085092098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093998136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3272620962"/>
                    </a:ext>
                  </a:extLst>
                </a:gridCol>
              </a:tblGrid>
              <a:tr h="2977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Sample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Clinics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Training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Test4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9800"/>
                  </a:ext>
                </a:extLst>
              </a:tr>
              <a:tr h="324597">
                <a:tc rowSpan="6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/>
                        <a:t>399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319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2459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666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NCC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9401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7356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942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1306"/>
                  </a:ext>
                </a:extLst>
              </a:tr>
              <a:tr h="324597">
                <a:tc rowSpan="5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benign </a:t>
                      </a:r>
                    </a:p>
                    <a:p>
                      <a:pPr algn="ctr"/>
                      <a:r>
                        <a:rPr lang="en-US" altLang="ko-Kore-KR" sz="1200" dirty="0"/>
                        <a:t>disease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767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911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3496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8537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82112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Normal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07082"/>
                  </a:ext>
                </a:extLst>
              </a:tr>
              <a:tr h="32459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857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686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171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811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C831AF3-BD84-6E49-9174-A23ED11A476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807D14-52C5-A845-BFDC-973DE992C9EB}"/>
              </a:ext>
            </a:extLst>
          </p:cNvPr>
          <p:cNvSpPr/>
          <p:nvPr/>
        </p:nvSpPr>
        <p:spPr>
          <a:xfrm>
            <a:off x="8979910" y="2440466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PDAC (low CA19-9) </a:t>
            </a:r>
            <a:endParaRPr lang="ko-Kore-KR" altLang="en-US" dirty="0"/>
          </a:p>
        </p:txBody>
      </p:sp>
      <p:sp>
        <p:nvSpPr>
          <p:cNvPr id="11" name="오른쪽 대괄호[R] 10">
            <a:extLst>
              <a:ext uri="{FF2B5EF4-FFF2-40B4-BE49-F238E27FC236}">
                <a16:creationId xmlns:a16="http://schemas.microsoft.com/office/drawing/2014/main" id="{372408AB-3BE5-D845-93AF-02A31FEC52F0}"/>
              </a:ext>
            </a:extLst>
          </p:cNvPr>
          <p:cNvSpPr/>
          <p:nvPr/>
        </p:nvSpPr>
        <p:spPr>
          <a:xfrm>
            <a:off x="8557249" y="1919235"/>
            <a:ext cx="345589" cy="1617785"/>
          </a:xfrm>
          <a:prstGeom prst="rightBracket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BDDBFB0E-7DCA-C544-BA32-C4243A09318D}"/>
              </a:ext>
            </a:extLst>
          </p:cNvPr>
          <p:cNvSpPr/>
          <p:nvPr/>
        </p:nvSpPr>
        <p:spPr>
          <a:xfrm>
            <a:off x="8557249" y="3840145"/>
            <a:ext cx="345589" cy="1977851"/>
          </a:xfrm>
          <a:prstGeom prst="rightBracket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128506-CBA9-0F41-B668-E5C57932E21B}"/>
              </a:ext>
            </a:extLst>
          </p:cNvPr>
          <p:cNvSpPr/>
          <p:nvPr/>
        </p:nvSpPr>
        <p:spPr>
          <a:xfrm>
            <a:off x="6963508" y="1788606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CA02EC-F174-8641-BE29-B417C83548DE}"/>
              </a:ext>
            </a:extLst>
          </p:cNvPr>
          <p:cNvSpPr/>
          <p:nvPr/>
        </p:nvSpPr>
        <p:spPr>
          <a:xfrm>
            <a:off x="6963507" y="3738688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C5A255-6546-7544-9B20-A9E7412EC8EB}"/>
              </a:ext>
            </a:extLst>
          </p:cNvPr>
          <p:cNvSpPr/>
          <p:nvPr/>
        </p:nvSpPr>
        <p:spPr>
          <a:xfrm>
            <a:off x="6963507" y="5355167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6B44E7-16C8-184D-B943-8E2BD5BF3880}"/>
              </a:ext>
            </a:extLst>
          </p:cNvPr>
          <p:cNvSpPr/>
          <p:nvPr/>
        </p:nvSpPr>
        <p:spPr>
          <a:xfrm>
            <a:off x="7859485" y="5365214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EE6C3E-8633-6045-A0A7-438136A5F956}"/>
              </a:ext>
            </a:extLst>
          </p:cNvPr>
          <p:cNvSpPr/>
          <p:nvPr/>
        </p:nvSpPr>
        <p:spPr>
          <a:xfrm>
            <a:off x="7859484" y="3738688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6B005B-7968-A045-9CCC-44CBC3429EDB}"/>
              </a:ext>
            </a:extLst>
          </p:cNvPr>
          <p:cNvSpPr/>
          <p:nvPr/>
        </p:nvSpPr>
        <p:spPr>
          <a:xfrm>
            <a:off x="7859483" y="1788606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F6F1B0-C5A3-4C44-A95E-3D8A1502A9CE}"/>
              </a:ext>
            </a:extLst>
          </p:cNvPr>
          <p:cNvSpPr/>
          <p:nvPr/>
        </p:nvSpPr>
        <p:spPr>
          <a:xfrm>
            <a:off x="6067533" y="1783582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D118410-9461-A645-9F0B-BC9BF33C32C7}"/>
              </a:ext>
            </a:extLst>
          </p:cNvPr>
          <p:cNvSpPr/>
          <p:nvPr/>
        </p:nvSpPr>
        <p:spPr>
          <a:xfrm>
            <a:off x="6074114" y="3721406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A1ACD3-3219-5244-9ED9-AD180AA09578}"/>
              </a:ext>
            </a:extLst>
          </p:cNvPr>
          <p:cNvSpPr/>
          <p:nvPr/>
        </p:nvSpPr>
        <p:spPr>
          <a:xfrm>
            <a:off x="6067529" y="5358241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345BE8-87F9-D54E-A428-40A9ECBB1875}"/>
              </a:ext>
            </a:extLst>
          </p:cNvPr>
          <p:cNvSpPr/>
          <p:nvPr/>
        </p:nvSpPr>
        <p:spPr>
          <a:xfrm>
            <a:off x="1210980" y="732172"/>
            <a:ext cx="84354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Low CA19-9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인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 대한 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test AUC 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따로 구함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78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2FDDC5-75CB-0847-B747-6BE273FA9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15" y="854829"/>
            <a:ext cx="4665032" cy="29494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963BC3-CC54-3742-BFA1-DA5C603FA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862" y="1246154"/>
            <a:ext cx="6085796" cy="47372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43E231-63BE-7E43-8E8C-11C64E918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74" y="3866796"/>
            <a:ext cx="2079186" cy="8269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3E9B59-B796-634E-929C-A7CF8D168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102" y="3924518"/>
            <a:ext cx="1989957" cy="6861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BC1B3-A21D-4744-94E1-7A6D512148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8803369" y="1770873"/>
            <a:ext cx="520807" cy="5703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58CA413-FCDB-6441-B119-F50A6A8460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956538" y="1943491"/>
            <a:ext cx="846831" cy="5703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368B4DA-91EE-544B-B019-23326B472F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821749" y="3044381"/>
            <a:ext cx="571024" cy="3846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79DB6C5-7C06-F446-BB2C-7896EC4D53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882802" y="2228687"/>
            <a:ext cx="571024" cy="38462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2D9006F-1E37-AF47-B818-2626C656AE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8060638" y="2301882"/>
            <a:ext cx="107676" cy="3846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930B3A7-979C-DA4F-9F1C-D979E1F449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8036077" y="2803591"/>
            <a:ext cx="107676" cy="38462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CCD7C2B-D5EC-F646-AC3F-79D6542302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937787" y="2959714"/>
            <a:ext cx="107676" cy="38462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29EF60E-7F6F-7648-9A04-394CE463EB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969932" y="2387944"/>
            <a:ext cx="107676" cy="38462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53F226C-08EB-584B-A527-05E9C55C03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188974" y="3156610"/>
            <a:ext cx="443749" cy="1735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3FCDE48-A780-BB41-A7D3-D67905476C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748057" y="3251324"/>
            <a:ext cx="443749" cy="1776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251EC2C-D553-9C40-9B8A-762171CA3D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980135" y="3643995"/>
            <a:ext cx="264695" cy="89786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206B5FA-C0E6-CE48-B2D4-3163B5A3DB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914651" y="3905610"/>
            <a:ext cx="264695" cy="63624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E4B5EDC-AF45-654E-B5E0-AFF4DFC868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756561" y="4202999"/>
            <a:ext cx="264695" cy="42929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366395B-2CC6-0D49-A1AA-632B5F1B53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679438" y="4427693"/>
            <a:ext cx="237894" cy="38582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71AF5D6-3FD8-B94D-AE5D-AAF9A35FEC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991912" y="3167734"/>
            <a:ext cx="237894" cy="38582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FDBFE10-3F29-A540-AD5E-B66B4CE3F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125883" y="3085585"/>
            <a:ext cx="237894" cy="38582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F97C24F-37D1-1049-881D-0F539F8786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370655" y="4338894"/>
            <a:ext cx="162847" cy="38582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4C46FB3-996D-1340-A744-B2928FCB70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116242" y="1143906"/>
            <a:ext cx="5695416" cy="38582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A7349F4-9A6F-B54A-91EF-F0EB4F146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556359" y="5065927"/>
            <a:ext cx="3408027" cy="25712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DC7996F-3CFA-654F-AEC3-378018B8D9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561544" y="4417645"/>
            <a:ext cx="3702658" cy="9054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A2FD52-01E0-A34B-8C94-40E2CCFFA2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468" y="4552194"/>
            <a:ext cx="2745182" cy="71522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59D0BB2-AB93-F34F-B2C5-CE406B911C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9984219" y="4767362"/>
            <a:ext cx="519066" cy="46185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54800DB-C63D-BF40-91E9-23D5E6639D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7163"/>
          <a:stretch/>
        </p:blipFill>
        <p:spPr>
          <a:xfrm>
            <a:off x="744348" y="4813518"/>
            <a:ext cx="733966" cy="889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ED59C29-69CE-5E4A-9479-B11D863305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68"/>
          <a:stretch/>
        </p:blipFill>
        <p:spPr>
          <a:xfrm>
            <a:off x="2141112" y="4805343"/>
            <a:ext cx="1482654" cy="889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A676CBC-5782-C247-91E2-54E5BD22B4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73" t="11248" r="19366" b="55390"/>
          <a:stretch/>
        </p:blipFill>
        <p:spPr>
          <a:xfrm>
            <a:off x="3948876" y="4909789"/>
            <a:ext cx="497592" cy="29658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866F90F-F656-9347-A361-63F8952CC9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73" t="11248" r="19366" b="55390"/>
          <a:stretch/>
        </p:blipFill>
        <p:spPr>
          <a:xfrm>
            <a:off x="3712824" y="5258018"/>
            <a:ext cx="497592" cy="29658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391FD9A-B00A-7C41-AADC-F3654419C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3596959" y="5272270"/>
            <a:ext cx="211016" cy="29658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5D841B1-DCD9-8B47-B09A-E558A0048A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4315612" y="5258018"/>
            <a:ext cx="211016" cy="29658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4F0FCDE-6859-0941-9D21-2A89A0D480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277" t="51474" r="4091" b="15164"/>
          <a:stretch/>
        </p:blipFill>
        <p:spPr>
          <a:xfrm>
            <a:off x="4491440" y="5288135"/>
            <a:ext cx="483517" cy="29658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24B915-1349-4549-A4B6-6B19AF3A64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998" t="46820" b="48037"/>
          <a:stretch/>
        </p:blipFill>
        <p:spPr>
          <a:xfrm>
            <a:off x="2382636" y="5215048"/>
            <a:ext cx="2739877" cy="457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18C35A-13B6-C54C-A345-F64B01DED38E}"/>
              </a:ext>
            </a:extLst>
          </p:cNvPr>
          <p:cNvSpPr/>
          <p:nvPr/>
        </p:nvSpPr>
        <p:spPr>
          <a:xfrm>
            <a:off x="1420875" y="5088741"/>
            <a:ext cx="8350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Pooled</a:t>
            </a:r>
            <a:endParaRPr lang="ko-Kore-KR" altLang="en-US" sz="16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A161D90-5A6C-E445-ABD5-BCD3336F8AFC}"/>
              </a:ext>
            </a:extLst>
          </p:cNvPr>
          <p:cNvSpPr/>
          <p:nvPr/>
        </p:nvSpPr>
        <p:spPr>
          <a:xfrm>
            <a:off x="3101040" y="4890116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CBAE7E-218F-084B-8876-BC73F789AB4C}"/>
              </a:ext>
            </a:extLst>
          </p:cNvPr>
          <p:cNvSpPr/>
          <p:nvPr/>
        </p:nvSpPr>
        <p:spPr>
          <a:xfrm>
            <a:off x="2721603" y="5241740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6A25365-D962-2647-9593-957E05D106E8}"/>
              </a:ext>
            </a:extLst>
          </p:cNvPr>
          <p:cNvSpPr/>
          <p:nvPr/>
        </p:nvSpPr>
        <p:spPr>
          <a:xfrm>
            <a:off x="3424470" y="5235897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D976C0D-1F29-3742-8F07-A8BE85B247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3538126" y="4901777"/>
            <a:ext cx="211016" cy="296585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B9FD5A-5856-F747-A127-2B4DCB9B6BF4}"/>
              </a:ext>
            </a:extLst>
          </p:cNvPr>
          <p:cNvSpPr/>
          <p:nvPr/>
        </p:nvSpPr>
        <p:spPr>
          <a:xfrm>
            <a:off x="4354950" y="4900109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474E60-140F-5740-8E0D-7ABA2B7F802F}"/>
              </a:ext>
            </a:extLst>
          </p:cNvPr>
          <p:cNvSpPr/>
          <p:nvPr/>
        </p:nvSpPr>
        <p:spPr>
          <a:xfrm>
            <a:off x="4879007" y="5261810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983996B-F859-7E4D-AB18-C508166CCB89}"/>
              </a:ext>
            </a:extLst>
          </p:cNvPr>
          <p:cNvSpPr/>
          <p:nvPr/>
        </p:nvSpPr>
        <p:spPr>
          <a:xfrm>
            <a:off x="4085191" y="5251762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7A6E21C-DA3F-1A4F-B76A-C2B2FE51D3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7163"/>
          <a:stretch/>
        </p:blipFill>
        <p:spPr>
          <a:xfrm>
            <a:off x="759149" y="5669591"/>
            <a:ext cx="733966" cy="8890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4E318A5-53A6-BA48-8C5C-07781C291E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68"/>
          <a:stretch/>
        </p:blipFill>
        <p:spPr>
          <a:xfrm>
            <a:off x="2155913" y="5661416"/>
            <a:ext cx="1482654" cy="889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75E657A3-3A81-4042-8BCF-23AEB938CD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73" t="11248" r="19366" b="55390"/>
          <a:stretch/>
        </p:blipFill>
        <p:spPr>
          <a:xfrm>
            <a:off x="3963677" y="5765862"/>
            <a:ext cx="497592" cy="29658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F598E48-9192-074B-BBCE-4B2C33370C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73" t="11248" r="19366" b="55390"/>
          <a:stretch/>
        </p:blipFill>
        <p:spPr>
          <a:xfrm>
            <a:off x="3727625" y="6114091"/>
            <a:ext cx="497592" cy="29658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7D2B78D-FCE3-0240-9EAC-565F27CFC2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3611760" y="6128343"/>
            <a:ext cx="211016" cy="29658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3260154-7EB9-EF4B-A451-2014EDBF4B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4330413" y="6114091"/>
            <a:ext cx="211016" cy="29658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DFBF9FC2-C26C-894B-BFEB-1D0A0CAADC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277" t="51474" r="4091" b="15164"/>
          <a:stretch/>
        </p:blipFill>
        <p:spPr>
          <a:xfrm>
            <a:off x="4506241" y="6144208"/>
            <a:ext cx="483517" cy="296585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5C49FF1-1B71-BC45-93B9-B9921130B6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998" t="46820" b="48037"/>
          <a:stretch/>
        </p:blipFill>
        <p:spPr>
          <a:xfrm>
            <a:off x="2397437" y="6071121"/>
            <a:ext cx="2739877" cy="45719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9C4A718D-9139-3744-A50A-AC6C9DEAEFDC}"/>
              </a:ext>
            </a:extLst>
          </p:cNvPr>
          <p:cNvSpPr/>
          <p:nvPr/>
        </p:nvSpPr>
        <p:spPr>
          <a:xfrm>
            <a:off x="1435676" y="5944814"/>
            <a:ext cx="8350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Pooled</a:t>
            </a:r>
            <a:endParaRPr lang="ko-Kore-KR" altLang="en-US" sz="16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59F094-CC38-424C-B024-8B75CDF12E40}"/>
              </a:ext>
            </a:extLst>
          </p:cNvPr>
          <p:cNvSpPr/>
          <p:nvPr/>
        </p:nvSpPr>
        <p:spPr>
          <a:xfrm>
            <a:off x="3115841" y="5746189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11FFC8D-41EC-C743-9EBA-D07E2595D02A}"/>
              </a:ext>
            </a:extLst>
          </p:cNvPr>
          <p:cNvSpPr/>
          <p:nvPr/>
        </p:nvSpPr>
        <p:spPr>
          <a:xfrm>
            <a:off x="2736404" y="6097813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0495D10-C865-4449-B2DC-9B4DBCE072F8}"/>
              </a:ext>
            </a:extLst>
          </p:cNvPr>
          <p:cNvSpPr/>
          <p:nvPr/>
        </p:nvSpPr>
        <p:spPr>
          <a:xfrm>
            <a:off x="3439271" y="6091970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79D25182-AF15-5A41-BF0D-D339E07973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3552927" y="5757850"/>
            <a:ext cx="211016" cy="296585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A243903D-B3F5-8448-A63A-127039AF60DF}"/>
              </a:ext>
            </a:extLst>
          </p:cNvPr>
          <p:cNvSpPr/>
          <p:nvPr/>
        </p:nvSpPr>
        <p:spPr>
          <a:xfrm>
            <a:off x="4369751" y="5756182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08EB386-9601-9A44-8CBE-603EF5F031F3}"/>
              </a:ext>
            </a:extLst>
          </p:cNvPr>
          <p:cNvSpPr/>
          <p:nvPr/>
        </p:nvSpPr>
        <p:spPr>
          <a:xfrm>
            <a:off x="4893808" y="6117883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13C2400-A5B6-5D4E-91C4-F9D28DEEF71A}"/>
              </a:ext>
            </a:extLst>
          </p:cNvPr>
          <p:cNvSpPr/>
          <p:nvPr/>
        </p:nvSpPr>
        <p:spPr>
          <a:xfrm>
            <a:off x="4099992" y="6107835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6372D4F8-3148-3E4C-8977-F9792089C7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04" t="28084" r="68726" b="27508"/>
          <a:stretch/>
        </p:blipFill>
        <p:spPr>
          <a:xfrm>
            <a:off x="781132" y="5940848"/>
            <a:ext cx="651246" cy="33838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B681882E-A0E4-3746-8931-188852757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46" y="5738002"/>
            <a:ext cx="498311" cy="33220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B67D2E31-8E34-C140-BBC9-AD28B4638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6010" y="5748962"/>
            <a:ext cx="498311" cy="332207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E79A5049-50D6-4440-B6E8-C5D0314AD6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892" t="19757" r="-1"/>
          <a:stretch/>
        </p:blipFill>
        <p:spPr>
          <a:xfrm>
            <a:off x="3770735" y="6166864"/>
            <a:ext cx="424104" cy="26657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42E8D016-C72A-9346-A2C9-CC8A274078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892" t="19757" r="-1"/>
          <a:stretch/>
        </p:blipFill>
        <p:spPr>
          <a:xfrm>
            <a:off x="2407122" y="6150081"/>
            <a:ext cx="424104" cy="26657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F86A6313-EBC7-1040-9D71-94EF82FBD8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1496" y="6134965"/>
            <a:ext cx="488822" cy="265664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7499A473-A4B4-9348-8B0D-6306AA469A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4038" y="6156239"/>
            <a:ext cx="488822" cy="2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6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84176" y="2547657"/>
            <a:ext cx="3190297" cy="2965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r>
              <a:rPr lang="ko-KR" altLang="en-US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Data Structure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 Multiclass Deep Learning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03 Multiclass SVM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36917" y="1977168"/>
            <a:ext cx="723589" cy="305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4388" y="1977167"/>
            <a:ext cx="1245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INDEX</a:t>
            </a:r>
            <a:endParaRPr lang="ko-KR" altLang="en-US" sz="1333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858142" y="1977168"/>
            <a:ext cx="289383" cy="30559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888736" y="1980132"/>
            <a:ext cx="311517" cy="30559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97291" y="1977167"/>
            <a:ext cx="1797417" cy="301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114388" y="4268329"/>
            <a:ext cx="2851291" cy="45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004935" y="2382961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708156" y="2744820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3308" y="3026503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903054"/>
              </p:ext>
            </p:extLst>
          </p:nvPr>
        </p:nvGraphicFramePr>
        <p:xfrm>
          <a:off x="774340" y="2019427"/>
          <a:ext cx="9951341" cy="182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2427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1711234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3224412814"/>
                    </a:ext>
                  </a:extLst>
                </a:gridCol>
                <a:gridCol w="1560606">
                  <a:extLst>
                    <a:ext uri="{9D8B030D-6E8A-4147-A177-3AD203B41FA5}">
                      <a16:colId xmlns:a16="http://schemas.microsoft.com/office/drawing/2014/main" val="2289475471"/>
                    </a:ext>
                  </a:extLst>
                </a:gridCol>
              </a:tblGrid>
              <a:tr h="2277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MBL2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0.818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0.854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0.781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0.855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97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39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834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69688"/>
                  </a:ext>
                </a:extLst>
              </a:tr>
              <a:tr h="2277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IFRD1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0.906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0.789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819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793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0.819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0.901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0.821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0.651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0.927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0.7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89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49624829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0DC63B-4870-094A-B6A2-9CAB41610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49482"/>
              </p:ext>
            </p:extLst>
          </p:nvPr>
        </p:nvGraphicFramePr>
        <p:xfrm>
          <a:off x="774340" y="1573636"/>
          <a:ext cx="9951340" cy="455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0095">
                  <a:extLst>
                    <a:ext uri="{9D8B030D-6E8A-4147-A177-3AD203B41FA5}">
                      <a16:colId xmlns:a16="http://schemas.microsoft.com/office/drawing/2014/main" val="382726271"/>
                    </a:ext>
                  </a:extLst>
                </a:gridCol>
                <a:gridCol w="1683997">
                  <a:extLst>
                    <a:ext uri="{9D8B030D-6E8A-4147-A177-3AD203B41FA5}">
                      <a16:colId xmlns:a16="http://schemas.microsoft.com/office/drawing/2014/main" val="2042887151"/>
                    </a:ext>
                  </a:extLst>
                </a:gridCol>
                <a:gridCol w="1493869">
                  <a:extLst>
                    <a:ext uri="{9D8B030D-6E8A-4147-A177-3AD203B41FA5}">
                      <a16:colId xmlns:a16="http://schemas.microsoft.com/office/drawing/2014/main" val="3164413784"/>
                    </a:ext>
                  </a:extLst>
                </a:gridCol>
                <a:gridCol w="1235837">
                  <a:extLst>
                    <a:ext uri="{9D8B030D-6E8A-4147-A177-3AD203B41FA5}">
                      <a16:colId xmlns:a16="http://schemas.microsoft.com/office/drawing/2014/main" val="939054801"/>
                    </a:ext>
                  </a:extLst>
                </a:gridCol>
                <a:gridCol w="1567542">
                  <a:extLst>
                    <a:ext uri="{9D8B030D-6E8A-4147-A177-3AD203B41FA5}">
                      <a16:colId xmlns:a16="http://schemas.microsoft.com/office/drawing/2014/main" val="3546014338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Model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Prediction</a:t>
                      </a:r>
                    </a:p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model</a:t>
                      </a: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 err="1">
                          <a:effectLst/>
                        </a:rPr>
                        <a:t>AUC_train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r>
                        <a:rPr lang="en-US" altLang="ko-Kore-KR" sz="1200" b="0" u="none" strike="noStrike" dirty="0">
                          <a:effectLst/>
                        </a:rPr>
                        <a:t>_low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1257101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8848E-B867-FE46-8907-1B212CBD715D}"/>
              </a:ext>
            </a:extLst>
          </p:cNvPr>
          <p:cNvSpPr/>
          <p:nvPr/>
        </p:nvSpPr>
        <p:spPr>
          <a:xfrm>
            <a:off x="1440438" y="4455474"/>
            <a:ext cx="95660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Train/Test 4:1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(686:171) Random Split 100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번 반복 후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Average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한 결과</a:t>
            </a:r>
            <a:endParaRPr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 AUC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는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0.21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상승</a:t>
            </a:r>
            <a:endParaRPr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CA19-9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 낮은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 set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 대한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는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0.10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상승</a:t>
            </a:r>
            <a:endParaRPr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44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10003655" y="1961589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60111" y="2862647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63332" y="3224506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48484" y="3506189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57166"/>
              </p:ext>
            </p:extLst>
          </p:nvPr>
        </p:nvGraphicFramePr>
        <p:xfrm>
          <a:off x="929516" y="2499113"/>
          <a:ext cx="9951341" cy="17172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2427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1711234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3224412814"/>
                    </a:ext>
                  </a:extLst>
                </a:gridCol>
                <a:gridCol w="1560606">
                  <a:extLst>
                    <a:ext uri="{9D8B030D-6E8A-4147-A177-3AD203B41FA5}">
                      <a16:colId xmlns:a16="http://schemas.microsoft.com/office/drawing/2014/main" val="2289475471"/>
                    </a:ext>
                  </a:extLst>
                </a:gridCol>
              </a:tblGrid>
              <a:tr h="42930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MBL2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0.818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42930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0.854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0.781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42930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0.855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429309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97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39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834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6968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0DC63B-4870-094A-B6A2-9CAB41610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445838"/>
              </p:ext>
            </p:extLst>
          </p:nvPr>
        </p:nvGraphicFramePr>
        <p:xfrm>
          <a:off x="929516" y="2053322"/>
          <a:ext cx="9951340" cy="455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0095">
                  <a:extLst>
                    <a:ext uri="{9D8B030D-6E8A-4147-A177-3AD203B41FA5}">
                      <a16:colId xmlns:a16="http://schemas.microsoft.com/office/drawing/2014/main" val="382726271"/>
                    </a:ext>
                  </a:extLst>
                </a:gridCol>
                <a:gridCol w="1683997">
                  <a:extLst>
                    <a:ext uri="{9D8B030D-6E8A-4147-A177-3AD203B41FA5}">
                      <a16:colId xmlns:a16="http://schemas.microsoft.com/office/drawing/2014/main" val="2042887151"/>
                    </a:ext>
                  </a:extLst>
                </a:gridCol>
                <a:gridCol w="1493869">
                  <a:extLst>
                    <a:ext uri="{9D8B030D-6E8A-4147-A177-3AD203B41FA5}">
                      <a16:colId xmlns:a16="http://schemas.microsoft.com/office/drawing/2014/main" val="3164413784"/>
                    </a:ext>
                  </a:extLst>
                </a:gridCol>
                <a:gridCol w="1235837">
                  <a:extLst>
                    <a:ext uri="{9D8B030D-6E8A-4147-A177-3AD203B41FA5}">
                      <a16:colId xmlns:a16="http://schemas.microsoft.com/office/drawing/2014/main" val="939054801"/>
                    </a:ext>
                  </a:extLst>
                </a:gridCol>
                <a:gridCol w="1567542">
                  <a:extLst>
                    <a:ext uri="{9D8B030D-6E8A-4147-A177-3AD203B41FA5}">
                      <a16:colId xmlns:a16="http://schemas.microsoft.com/office/drawing/2014/main" val="3546014338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Model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Prediction</a:t>
                      </a:r>
                    </a:p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model</a:t>
                      </a: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 err="1">
                          <a:effectLst/>
                        </a:rPr>
                        <a:t>AUC_train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r>
                        <a:rPr lang="en-US" altLang="ko-Kore-KR" sz="1200" b="0" u="none" strike="noStrike" dirty="0">
                          <a:effectLst/>
                        </a:rPr>
                        <a:t>_low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1257101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8848E-B867-FE46-8907-1B212CBD715D}"/>
              </a:ext>
            </a:extLst>
          </p:cNvPr>
          <p:cNvSpPr/>
          <p:nvPr/>
        </p:nvSpPr>
        <p:spPr>
          <a:xfrm>
            <a:off x="6378630" y="4454524"/>
            <a:ext cx="33563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가 유의미하게 증가했는지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Delong’s Test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A881BFD-CF1E-4E47-A89F-508F1A69609C}"/>
              </a:ext>
            </a:extLst>
          </p:cNvPr>
          <p:cNvCxnSpPr>
            <a:cxnSpLocks/>
          </p:cNvCxnSpPr>
          <p:nvPr/>
        </p:nvCxnSpPr>
        <p:spPr>
          <a:xfrm>
            <a:off x="8069983" y="3224506"/>
            <a:ext cx="0" cy="83782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30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747760-F6D2-C743-9D5F-A5B17FE6BAED}"/>
              </a:ext>
            </a:extLst>
          </p:cNvPr>
          <p:cNvSpPr/>
          <p:nvPr/>
        </p:nvSpPr>
        <p:spPr>
          <a:xfrm>
            <a:off x="-3148426" y="675739"/>
            <a:ext cx="84354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Bootstrap</a:t>
            </a: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572A33-EFC9-2C40-8630-DBC445E95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849" y="1886701"/>
            <a:ext cx="2486100" cy="101566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C2FA63-73E4-E54A-8C03-87D72DDA02DC}"/>
              </a:ext>
            </a:extLst>
          </p:cNvPr>
          <p:cNvSpPr/>
          <p:nvPr/>
        </p:nvSpPr>
        <p:spPr>
          <a:xfrm>
            <a:off x="4276661" y="1348765"/>
            <a:ext cx="26067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C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 for 2-svm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665500-D6FF-574B-9DB7-754B7CF86B6D}"/>
              </a:ext>
            </a:extLst>
          </p:cNvPr>
          <p:cNvSpPr/>
          <p:nvPr/>
        </p:nvSpPr>
        <p:spPr>
          <a:xfrm>
            <a:off x="3301671" y="3129453"/>
            <a:ext cx="8553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N=10000</a:t>
            </a: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개 </a:t>
            </a:r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bootstrap </a:t>
            </a: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결과로 </a:t>
            </a:r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compute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DB8BB2-032D-8742-B596-4EC4783D8F2C}"/>
              </a:ext>
            </a:extLst>
          </p:cNvPr>
          <p:cNvSpPr/>
          <p:nvPr/>
        </p:nvSpPr>
        <p:spPr>
          <a:xfrm>
            <a:off x="5185134" y="1965528"/>
            <a:ext cx="434715" cy="3806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6C93E6C-9D22-204E-A719-73D8647B1414}"/>
              </a:ext>
            </a:extLst>
          </p:cNvPr>
          <p:cNvSpPr/>
          <p:nvPr/>
        </p:nvSpPr>
        <p:spPr>
          <a:xfrm>
            <a:off x="5956867" y="1952475"/>
            <a:ext cx="434715" cy="3806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8B75499-B218-3342-AB69-E41BF2B8548F}"/>
              </a:ext>
            </a:extLst>
          </p:cNvPr>
          <p:cNvSpPr/>
          <p:nvPr/>
        </p:nvSpPr>
        <p:spPr>
          <a:xfrm>
            <a:off x="4931910" y="2448108"/>
            <a:ext cx="1710039" cy="3806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3A0933D8-B50B-844B-ABC7-9B780A34E50B}"/>
              </a:ext>
            </a:extLst>
          </p:cNvPr>
          <p:cNvCxnSpPr>
            <a:cxnSpLocks/>
            <a:stCxn id="15" idx="0"/>
            <a:endCxn id="21" idx="1"/>
          </p:cNvCxnSpPr>
          <p:nvPr/>
        </p:nvCxnSpPr>
        <p:spPr>
          <a:xfrm rot="16200000" flipV="1">
            <a:off x="4631223" y="1194258"/>
            <a:ext cx="416708" cy="1125831"/>
          </a:xfrm>
          <a:prstGeom prst="bentConnector4">
            <a:avLst>
              <a:gd name="adj1" fmla="val 25996"/>
              <a:gd name="adj2" fmla="val 12030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63E3821-FE0D-8F43-B465-7D253C36E7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30" t="-207" r="59799" b="207"/>
          <a:stretch/>
        </p:blipFill>
        <p:spPr>
          <a:xfrm>
            <a:off x="2843472" y="3830221"/>
            <a:ext cx="1888911" cy="70788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00DEA7D-5744-1B43-82F8-2D49479460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469"/>
          <a:stretch/>
        </p:blipFill>
        <p:spPr>
          <a:xfrm>
            <a:off x="5956867" y="3858936"/>
            <a:ext cx="1888911" cy="70788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13C4DAA-B958-5048-BEC1-E4C6689E28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09" t="45505" r="75201" b="28863"/>
          <a:stretch/>
        </p:blipFill>
        <p:spPr>
          <a:xfrm>
            <a:off x="6409781" y="4200179"/>
            <a:ext cx="104128" cy="18144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87939A61-3370-DD44-830C-E1BE1FE29DE3}"/>
              </a:ext>
            </a:extLst>
          </p:cNvPr>
          <p:cNvSpPr/>
          <p:nvPr/>
        </p:nvSpPr>
        <p:spPr>
          <a:xfrm>
            <a:off x="6422499" y="1705856"/>
            <a:ext cx="26067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C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 for </a:t>
            </a:r>
            <a:r>
              <a:rPr lang="en-US" altLang="ko-KR" sz="2000" dirty="0" err="1">
                <a:solidFill>
                  <a:srgbClr val="C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msvm</a:t>
            </a:r>
            <a:endParaRPr lang="en-US" altLang="ko-KR" sz="2000" dirty="0">
              <a:solidFill>
                <a:srgbClr val="C0000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2F8B1861-DD1A-1F47-B1E8-EE034CD6A8FC}"/>
              </a:ext>
            </a:extLst>
          </p:cNvPr>
          <p:cNvCxnSpPr>
            <a:cxnSpLocks/>
            <a:stCxn id="31" idx="3"/>
            <a:endCxn id="36" idx="2"/>
          </p:cNvCxnSpPr>
          <p:nvPr/>
        </p:nvCxnSpPr>
        <p:spPr>
          <a:xfrm flipV="1">
            <a:off x="6391582" y="2105966"/>
            <a:ext cx="1334288" cy="36853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8C4AED86-5D9C-324C-A66E-B9E7BE49B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319" y="3964904"/>
            <a:ext cx="345136" cy="49594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65E974-CD03-EA48-9684-38AD3375C995}"/>
              </a:ext>
            </a:extLst>
          </p:cNvPr>
          <p:cNvSpPr/>
          <p:nvPr/>
        </p:nvSpPr>
        <p:spPr>
          <a:xfrm>
            <a:off x="7104429" y="3982045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2400" dirty="0">
                <a:latin typeface="Dotum" panose="020B0600000101010101" pitchFamily="34" charset="-127"/>
                <a:ea typeface="Dotum" panose="020B0600000101010101" pitchFamily="34" charset="-127"/>
              </a:rPr>
              <a:t>&lt;</a:t>
            </a:r>
            <a:endParaRPr lang="ko-Kore-KR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543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75104" y="23827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747760-F6D2-C743-9D5F-A5B17FE6BAED}"/>
              </a:ext>
            </a:extLst>
          </p:cNvPr>
          <p:cNvSpPr/>
          <p:nvPr/>
        </p:nvSpPr>
        <p:spPr>
          <a:xfrm>
            <a:off x="-3030734" y="688763"/>
            <a:ext cx="84354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Bootstrap</a:t>
            </a: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54EA29-CBEE-5E48-B56F-E626FA4D7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82"/>
          <a:stretch/>
        </p:blipFill>
        <p:spPr>
          <a:xfrm>
            <a:off x="336573" y="1523809"/>
            <a:ext cx="4442306" cy="51090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572A33-EFC9-2C40-8630-DBC445E953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3" t="30608" r="80581" b="31911"/>
          <a:stretch/>
        </p:blipFill>
        <p:spPr>
          <a:xfrm>
            <a:off x="3248878" y="1581303"/>
            <a:ext cx="218715" cy="21283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DE85744-CD0F-C740-AC97-934931AE1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3" t="30608" r="80581" b="31911"/>
          <a:stretch/>
        </p:blipFill>
        <p:spPr>
          <a:xfrm>
            <a:off x="2627776" y="6281952"/>
            <a:ext cx="218715" cy="21283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2F1FB51-08BB-7A4B-BBFF-43FD23A2F6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30" t="-207" r="59799" b="207"/>
          <a:stretch/>
        </p:blipFill>
        <p:spPr>
          <a:xfrm>
            <a:off x="2190377" y="813950"/>
            <a:ext cx="1483505" cy="55595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E854C3B-C24B-4F48-9DDB-0FD217ABB8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469"/>
          <a:stretch/>
        </p:blipFill>
        <p:spPr>
          <a:xfrm>
            <a:off x="4526073" y="809157"/>
            <a:ext cx="1483505" cy="55595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8283CEC-18A5-7D4A-B00E-9A2FC258F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09" t="45505" r="75201" b="28863"/>
          <a:stretch/>
        </p:blipFill>
        <p:spPr>
          <a:xfrm>
            <a:off x="4882041" y="1058420"/>
            <a:ext cx="81780" cy="14249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F67AD96-578E-4248-9958-607D9820D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195" y="869640"/>
            <a:ext cx="271061" cy="389506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82A726-F788-A348-97E3-6405A8B0E663}"/>
              </a:ext>
            </a:extLst>
          </p:cNvPr>
          <p:cNvSpPr/>
          <p:nvPr/>
        </p:nvSpPr>
        <p:spPr>
          <a:xfrm>
            <a:off x="5380341" y="859332"/>
            <a:ext cx="2961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2400" dirty="0">
                <a:latin typeface="Dotum" panose="020B0600000101010101" pitchFamily="34" charset="-127"/>
                <a:ea typeface="Dotum" panose="020B0600000101010101" pitchFamily="34" charset="-127"/>
              </a:rPr>
              <a:t>&lt;</a:t>
            </a:r>
            <a:endParaRPr lang="ko-Kore-KR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788A1BB-ED2C-9249-8174-15B8C28CED30}"/>
              </a:ext>
            </a:extLst>
          </p:cNvPr>
          <p:cNvSpPr/>
          <p:nvPr/>
        </p:nvSpPr>
        <p:spPr>
          <a:xfrm>
            <a:off x="3921220" y="819052"/>
            <a:ext cx="523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2400" dirty="0">
                <a:latin typeface="Dotum" panose="020B0600000101010101" pitchFamily="34" charset="-127"/>
                <a:ea typeface="Dotum" panose="020B0600000101010101" pitchFamily="34" charset="-127"/>
              </a:rPr>
              <a:t>vs</a:t>
            </a:r>
            <a:endParaRPr lang="ko-Kore-KR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1406186D-510C-B044-8152-93E510C72AFE}"/>
              </a:ext>
            </a:extLst>
          </p:cNvPr>
          <p:cNvCxnSpPr/>
          <p:nvPr/>
        </p:nvCxnSpPr>
        <p:spPr>
          <a:xfrm>
            <a:off x="3214671" y="2075214"/>
            <a:ext cx="0" cy="3633849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D2055BF-4354-DD47-B2BB-C8325F0C5E8A}"/>
              </a:ext>
            </a:extLst>
          </p:cNvPr>
          <p:cNvSpPr/>
          <p:nvPr/>
        </p:nvSpPr>
        <p:spPr>
          <a:xfrm>
            <a:off x="3358235" y="2863209"/>
            <a:ext cx="3356358" cy="156966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95% one-sided C.I. (percentile)</a:t>
            </a:r>
          </a:p>
          <a:p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en-US" altLang="ko-KR" sz="1600" dirty="0">
                <a:solidFill>
                  <a:srgbClr val="C0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en-US" altLang="ko-KR" sz="1600" b="1" dirty="0">
                <a:solidFill>
                  <a:srgbClr val="C0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-5.003, -0.669)</a:t>
            </a:r>
          </a:p>
          <a:p>
            <a:endParaRPr lang="en-US" altLang="ko-KR" sz="1600" b="1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95% one-sided C.I. (Normal)</a:t>
            </a:r>
          </a:p>
          <a:p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en-US" altLang="ko-KR" sz="1600" dirty="0">
                <a:solidFill>
                  <a:srgbClr val="0070C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en-US" altLang="ko-KR" sz="1600" b="1" dirty="0">
                <a:solidFill>
                  <a:srgbClr val="0070C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-5.003, -0.813)</a:t>
            </a:r>
          </a:p>
          <a:p>
            <a:endParaRPr lang="en-US" altLang="ko-KR" sz="1600" b="1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1B1F21D-63D6-5044-A775-0C379B3AF2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82"/>
          <a:stretch/>
        </p:blipFill>
        <p:spPr>
          <a:xfrm>
            <a:off x="6996390" y="1259146"/>
            <a:ext cx="4442306" cy="5109055"/>
          </a:xfrm>
          <a:prstGeom prst="rect">
            <a:avLst/>
          </a:prstGeom>
        </p:spPr>
      </p:pic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EB4AE963-8E69-1849-8AEC-58283DD45BF7}"/>
              </a:ext>
            </a:extLst>
          </p:cNvPr>
          <p:cNvCxnSpPr/>
          <p:nvPr/>
        </p:nvCxnSpPr>
        <p:spPr>
          <a:xfrm>
            <a:off x="3136603" y="2075214"/>
            <a:ext cx="0" cy="3633849"/>
          </a:xfrm>
          <a:prstGeom prst="line">
            <a:avLst/>
          </a:prstGeom>
          <a:ln w="19050"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72A8696E-2D22-6742-B406-E732280952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3" t="30608" r="80581" b="31911"/>
          <a:stretch/>
        </p:blipFill>
        <p:spPr>
          <a:xfrm>
            <a:off x="7094504" y="3564127"/>
            <a:ext cx="218715" cy="2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0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223472" y="2600295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26693" y="2962154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747760-F6D2-C743-9D5F-A5B17FE6BAED}"/>
              </a:ext>
            </a:extLst>
          </p:cNvPr>
          <p:cNvSpPr/>
          <p:nvPr/>
        </p:nvSpPr>
        <p:spPr>
          <a:xfrm>
            <a:off x="-3148426" y="675739"/>
            <a:ext cx="84354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DeLong’s Test</a:t>
            </a: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7F9631-D9B4-8549-B43A-7C78E57F0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722" y="2653600"/>
            <a:ext cx="4548167" cy="7078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9BC409-00E1-CF4F-A8CF-35509AB92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538" y="1549670"/>
            <a:ext cx="419100" cy="4826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94A02D-AEB8-0245-898A-CD4CD4122C30}"/>
              </a:ext>
            </a:extLst>
          </p:cNvPr>
          <p:cNvSpPr/>
          <p:nvPr/>
        </p:nvSpPr>
        <p:spPr>
          <a:xfrm>
            <a:off x="1764493" y="1560423"/>
            <a:ext cx="85531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 Probability that a randomly selected observation from </a:t>
            </a:r>
            <a:r>
              <a:rPr lang="en-US" altLang="ko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normal group </a:t>
            </a:r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have </a:t>
            </a:r>
            <a:r>
              <a:rPr lang="en-US" altLang="ko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lesser score </a:t>
            </a:r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than a randomly selected observation from </a:t>
            </a:r>
            <a:r>
              <a:rPr lang="en-US" altLang="ko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PDAC group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B7C08F-09A7-8941-8AD0-96648F629510}"/>
              </a:ext>
            </a:extLst>
          </p:cNvPr>
          <p:cNvSpPr/>
          <p:nvPr/>
        </p:nvSpPr>
        <p:spPr>
          <a:xfrm>
            <a:off x="3819459" y="3429976"/>
            <a:ext cx="8553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Model (2-SVM vs MSVM) </a:t>
            </a: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간 독립성</a:t>
            </a:r>
            <a:endParaRPr lang="en-US" altLang="ko-KR" sz="2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24F6D1-8162-ED43-842B-55978DEE6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910" y="2764786"/>
            <a:ext cx="2120900" cy="50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20C55F-A23F-294E-A462-99705D70C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4428" y="4829010"/>
            <a:ext cx="7940922" cy="148565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BD134CC-52B3-1246-A8AF-6E6422B8A857}"/>
              </a:ext>
            </a:extLst>
          </p:cNvPr>
          <p:cNvSpPr/>
          <p:nvPr/>
        </p:nvSpPr>
        <p:spPr>
          <a:xfrm>
            <a:off x="468105" y="4298687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Empirical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 =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Mann-Whitney Statistics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354542-5F92-844B-8F61-E990C5DEE763}"/>
              </a:ext>
            </a:extLst>
          </p:cNvPr>
          <p:cNvSpPr/>
          <p:nvPr/>
        </p:nvSpPr>
        <p:spPr>
          <a:xfrm>
            <a:off x="468105" y="5355828"/>
            <a:ext cx="2536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Mann-Whitney Statistics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0109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223472" y="2600295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26693" y="2962154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747760-F6D2-C743-9D5F-A5B17FE6BAED}"/>
              </a:ext>
            </a:extLst>
          </p:cNvPr>
          <p:cNvSpPr/>
          <p:nvPr/>
        </p:nvSpPr>
        <p:spPr>
          <a:xfrm>
            <a:off x="-3148426" y="675739"/>
            <a:ext cx="84354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DeLong’s Test</a:t>
            </a: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7F9631-D9B4-8549-B43A-7C78E57F0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57" y="1382528"/>
            <a:ext cx="3862305" cy="6011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24F6D1-8162-ED43-842B-55978DEE6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542" y="1467399"/>
            <a:ext cx="1801070" cy="4313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51A78D-F16C-7441-8F81-7DD333FB8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3336" y="2233257"/>
            <a:ext cx="5628437" cy="11437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6D1E7C-6D65-0049-9FFF-A896C99EA5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8115"/>
          <a:stretch/>
        </p:blipFill>
        <p:spPr>
          <a:xfrm>
            <a:off x="1069303" y="3885035"/>
            <a:ext cx="6771911" cy="21374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E1A8A6-9864-424A-9F9B-7854277C11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1687" y="2408259"/>
            <a:ext cx="685800" cy="5334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F87B0A-20BF-6C4E-B495-E78266F80163}"/>
              </a:ext>
            </a:extLst>
          </p:cNvPr>
          <p:cNvSpPr/>
          <p:nvPr/>
        </p:nvSpPr>
        <p:spPr>
          <a:xfrm>
            <a:off x="6919878" y="4271998"/>
            <a:ext cx="3764401" cy="83099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Delong’s test: Sample 1</a:t>
            </a:r>
            <a:r>
              <a:rPr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개에 대한 결과</a:t>
            </a:r>
            <a:endParaRPr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endParaRPr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=&gt; </a:t>
            </a:r>
            <a:r>
              <a:rPr lang="en-US" altLang="ko-KR" sz="1600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Delong’s bootstrap test</a:t>
            </a:r>
          </a:p>
        </p:txBody>
      </p:sp>
    </p:spTree>
    <p:extLst>
      <p:ext uri="{BB962C8B-B14F-4D97-AF65-F5344CB8AC3E}">
        <p14:creationId xmlns:p14="http://schemas.microsoft.com/office/powerpoint/2010/main" val="300556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223472" y="2600295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26693" y="2962154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747760-F6D2-C743-9D5F-A5B17FE6BAED}"/>
              </a:ext>
            </a:extLst>
          </p:cNvPr>
          <p:cNvSpPr/>
          <p:nvPr/>
        </p:nvSpPr>
        <p:spPr>
          <a:xfrm>
            <a:off x="-3148426" y="675739"/>
            <a:ext cx="84354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DeLong’s Test</a:t>
            </a: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1D40EF3-B47F-5E4D-8C93-DE7ABCFDFF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405"/>
          <a:stretch/>
        </p:blipFill>
        <p:spPr>
          <a:xfrm>
            <a:off x="433158" y="1481903"/>
            <a:ext cx="4613855" cy="5013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BBB15B9-6385-1448-93EA-A5DAE793B6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30" t="-207" r="59799" b="207"/>
          <a:stretch/>
        </p:blipFill>
        <p:spPr>
          <a:xfrm>
            <a:off x="2190377" y="813950"/>
            <a:ext cx="1483505" cy="5559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6D34E7A-4ABA-6D4F-B9BA-8474598AAF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469"/>
          <a:stretch/>
        </p:blipFill>
        <p:spPr>
          <a:xfrm>
            <a:off x="4526073" y="809157"/>
            <a:ext cx="1483505" cy="55595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86B7969-6720-334E-A5FF-E0E48710C9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09" t="45505" r="75201" b="28863"/>
          <a:stretch/>
        </p:blipFill>
        <p:spPr>
          <a:xfrm>
            <a:off x="4882041" y="1058420"/>
            <a:ext cx="81780" cy="14249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0A1A0B8-9A75-7847-89DB-92BB3050A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195" y="869640"/>
            <a:ext cx="271061" cy="38950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7DA2A27-C034-CB46-BF55-0F521100293D}"/>
              </a:ext>
            </a:extLst>
          </p:cNvPr>
          <p:cNvSpPr/>
          <p:nvPr/>
        </p:nvSpPr>
        <p:spPr>
          <a:xfrm>
            <a:off x="5380341" y="859332"/>
            <a:ext cx="2961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2400" dirty="0">
                <a:latin typeface="Dotum" panose="020B0600000101010101" pitchFamily="34" charset="-127"/>
                <a:ea typeface="Dotum" panose="020B0600000101010101" pitchFamily="34" charset="-127"/>
              </a:rPr>
              <a:t>&lt;</a:t>
            </a:r>
            <a:endParaRPr lang="ko-Kore-KR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B9D322-B2A8-7949-B547-70473E8C5CFC}"/>
              </a:ext>
            </a:extLst>
          </p:cNvPr>
          <p:cNvSpPr/>
          <p:nvPr/>
        </p:nvSpPr>
        <p:spPr>
          <a:xfrm>
            <a:off x="3921220" y="819052"/>
            <a:ext cx="523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2400" dirty="0">
                <a:latin typeface="Dotum" panose="020B0600000101010101" pitchFamily="34" charset="-127"/>
                <a:ea typeface="Dotum" panose="020B0600000101010101" pitchFamily="34" charset="-127"/>
              </a:rPr>
              <a:t>vs</a:t>
            </a:r>
            <a:endParaRPr lang="ko-Kore-KR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FD40F0-F636-5240-92F5-2D0A3268726C}"/>
              </a:ext>
            </a:extLst>
          </p:cNvPr>
          <p:cNvSpPr/>
          <p:nvPr/>
        </p:nvSpPr>
        <p:spPr>
          <a:xfrm>
            <a:off x="4062077" y="2909362"/>
            <a:ext cx="3356358" cy="156966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95% one-sided C.I. (percentile)</a:t>
            </a:r>
          </a:p>
          <a:p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en-US" altLang="ko-KR" sz="1600" dirty="0">
                <a:solidFill>
                  <a:srgbClr val="C0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en-US" altLang="ko-KR" sz="1600" b="1" dirty="0">
                <a:solidFill>
                  <a:srgbClr val="C0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-6.643, -2.124)</a:t>
            </a:r>
          </a:p>
          <a:p>
            <a:endParaRPr lang="en-US" altLang="ko-KR" sz="1600" b="1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95% one-sided C.I. (Normal)</a:t>
            </a:r>
          </a:p>
          <a:p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en-US" altLang="ko-KR" sz="1600" dirty="0">
                <a:solidFill>
                  <a:srgbClr val="0070C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en-US" altLang="ko-KR" sz="1600" b="1" dirty="0">
                <a:solidFill>
                  <a:srgbClr val="0070C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-6.643, -2.265)</a:t>
            </a:r>
          </a:p>
          <a:p>
            <a:endParaRPr lang="en-US" altLang="ko-KR" sz="1600" b="1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F0350B1-282B-174C-AFE2-749047CEE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51"/>
          <a:stretch/>
        </p:blipFill>
        <p:spPr>
          <a:xfrm>
            <a:off x="7760676" y="1280717"/>
            <a:ext cx="4175605" cy="50139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DC88326-50A6-014A-A5E1-A6CAF693E9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83" t="30608" r="80581" b="31911"/>
          <a:stretch/>
        </p:blipFill>
        <p:spPr>
          <a:xfrm>
            <a:off x="3486383" y="1593178"/>
            <a:ext cx="218715" cy="21283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4818D44-B698-1546-9BAC-F630FA7248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83" t="30608" r="80581" b="31911"/>
          <a:stretch/>
        </p:blipFill>
        <p:spPr>
          <a:xfrm>
            <a:off x="2739674" y="6222992"/>
            <a:ext cx="218715" cy="212831"/>
          </a:xfrm>
          <a:prstGeom prst="rect">
            <a:avLst/>
          </a:prstGeom>
        </p:spPr>
      </p:pic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8D845047-CD4D-D040-A86F-31C86D95C8BE}"/>
              </a:ext>
            </a:extLst>
          </p:cNvPr>
          <p:cNvCxnSpPr/>
          <p:nvPr/>
        </p:nvCxnSpPr>
        <p:spPr>
          <a:xfrm>
            <a:off x="3482938" y="1992087"/>
            <a:ext cx="0" cy="3633849"/>
          </a:xfrm>
          <a:prstGeom prst="line">
            <a:avLst/>
          </a:prstGeom>
          <a:ln w="19050"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74FB0D25-E2CA-F74D-A60B-23BF8B75DBE5}"/>
              </a:ext>
            </a:extLst>
          </p:cNvPr>
          <p:cNvCxnSpPr/>
          <p:nvPr/>
        </p:nvCxnSpPr>
        <p:spPr>
          <a:xfrm>
            <a:off x="3515022" y="1992087"/>
            <a:ext cx="0" cy="3633849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6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7A5671-C99A-7C45-8642-14F352E27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386" y="1185220"/>
            <a:ext cx="7979551" cy="549880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0" y="705174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MBL2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9A2807-01B4-0B4C-B09C-43B2181D888D}"/>
              </a:ext>
            </a:extLst>
          </p:cNvPr>
          <p:cNvSpPr/>
          <p:nvPr/>
        </p:nvSpPr>
        <p:spPr>
          <a:xfrm>
            <a:off x="5368877" y="5423935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EF4A78-404B-684B-8283-A60BB29656A2}"/>
              </a:ext>
            </a:extLst>
          </p:cNvPr>
          <p:cNvSpPr/>
          <p:nvPr/>
        </p:nvSpPr>
        <p:spPr>
          <a:xfrm>
            <a:off x="7707849" y="4346086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9A33AA-0CFD-8D46-ADB6-374FAE992609}"/>
              </a:ext>
            </a:extLst>
          </p:cNvPr>
          <p:cNvSpPr/>
          <p:nvPr/>
        </p:nvSpPr>
        <p:spPr>
          <a:xfrm>
            <a:off x="5376230" y="4336037"/>
            <a:ext cx="368732" cy="9649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9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0" y="705174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IFRD1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1FA846-D491-C547-9B69-13F29036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01" y="1170222"/>
            <a:ext cx="7627597" cy="54163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10FB1B-B9ED-F944-8A5C-533111923DC2}"/>
              </a:ext>
            </a:extLst>
          </p:cNvPr>
          <p:cNvSpPr/>
          <p:nvPr/>
        </p:nvSpPr>
        <p:spPr>
          <a:xfrm>
            <a:off x="7615216" y="4255651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E0484C-58B8-6745-9133-CC1A7FC2CA8B}"/>
              </a:ext>
            </a:extLst>
          </p:cNvPr>
          <p:cNvSpPr/>
          <p:nvPr/>
        </p:nvSpPr>
        <p:spPr>
          <a:xfrm>
            <a:off x="5351837" y="5332999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463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1630237" y="2093877"/>
            <a:ext cx="8435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사용하는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5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 마커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set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중에서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유독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Normal(NL)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에서 낮게 나오는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marker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들이 존재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285750" indent="-285750" algn="ctr" fontAlgn="ctr">
              <a:lnSpc>
                <a:spcPct val="200000"/>
              </a:lnSpc>
              <a:buFont typeface="Symbol" pitchFamily="2" charset="2"/>
              <a:buChar char="Þ"/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그렇다면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Normal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그룹을 따로 생각하면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 classification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을 더 잘 해낼수도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285750" indent="-285750" algn="ctr" fontAlgn="ctr">
              <a:lnSpc>
                <a:spcPct val="200000"/>
              </a:lnSpc>
              <a:buFont typeface="Symbol" pitchFamily="2" charset="2"/>
              <a:buChar char="Þ"/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Ordinal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하게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3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class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 대해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classification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하자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=&gt;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ore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Pancreatic Cancer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vs Pancreatic Benign vs Normal</a:t>
            </a:r>
            <a:endParaRPr lang="en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64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78925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0CA33A-A43F-3046-A7AC-38F367B04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834" y="764377"/>
            <a:ext cx="6770915" cy="53900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3FB654-53DD-9741-BA1B-C3F7C4F42775}"/>
              </a:ext>
            </a:extLst>
          </p:cNvPr>
          <p:cNvSpPr/>
          <p:nvPr/>
        </p:nvSpPr>
        <p:spPr>
          <a:xfrm>
            <a:off x="175910" y="784270"/>
            <a:ext cx="9914365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12롯데마트드림Medium"/>
              </a:rPr>
              <a:t>GUIDE:</a:t>
            </a:r>
            <a:r>
              <a:rPr lang="ko-KR" altLang="en-US" b="1" dirty="0">
                <a:latin typeface="12롯데마트드림Medium"/>
              </a:rPr>
              <a:t> </a:t>
            </a:r>
            <a:r>
              <a:rPr lang="en-US" altLang="ko-KR" b="1" dirty="0">
                <a:latin typeface="12롯데마트드림Medium"/>
              </a:rPr>
              <a:t>univariate split tree model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94E9D3-86A6-9246-9C4D-E5BA5CFDB466}"/>
              </a:ext>
            </a:extLst>
          </p:cNvPr>
          <p:cNvSpPr/>
          <p:nvPr/>
        </p:nvSpPr>
        <p:spPr>
          <a:xfrm>
            <a:off x="3546748" y="3068940"/>
            <a:ext cx="1034981" cy="216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0BB64C-C7B1-4F47-832D-B50AF365AE4A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1594102" y="6075651"/>
            <a:ext cx="2188345" cy="30906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5C3D491-FA99-8D47-850F-A22866FC8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7096404" y="6068644"/>
            <a:ext cx="2188345" cy="30906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4115BD6-7850-064D-BB9D-F391051E1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144992" y="6468469"/>
            <a:ext cx="1037546" cy="30906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4AD095-E49E-BE49-A3D1-9991AF86BE36}"/>
              </a:ext>
            </a:extLst>
          </p:cNvPr>
          <p:cNvSpPr/>
          <p:nvPr/>
        </p:nvSpPr>
        <p:spPr>
          <a:xfrm>
            <a:off x="5158577" y="2273080"/>
            <a:ext cx="1051306" cy="198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479E7C-50D6-F742-934B-570028E47E94}"/>
              </a:ext>
            </a:extLst>
          </p:cNvPr>
          <p:cNvSpPr/>
          <p:nvPr/>
        </p:nvSpPr>
        <p:spPr>
          <a:xfrm>
            <a:off x="5359329" y="6263540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PDAC </a:t>
            </a:r>
            <a:r>
              <a:rPr lang="en-US" altLang="ko-KR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vs others</a:t>
            </a:r>
            <a:endParaRPr lang="ko-Kore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66900C8-63B7-6441-8E89-261C7DE82997}"/>
              </a:ext>
            </a:extLst>
          </p:cNvPr>
          <p:cNvSpPr/>
          <p:nvPr/>
        </p:nvSpPr>
        <p:spPr>
          <a:xfrm>
            <a:off x="6221323" y="2051051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LRG1</a:t>
            </a:r>
            <a:endParaRPr lang="ko-Kore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298961-3AF6-214B-8BBB-1624F0329BBA}"/>
              </a:ext>
            </a:extLst>
          </p:cNvPr>
          <p:cNvSpPr/>
          <p:nvPr/>
        </p:nvSpPr>
        <p:spPr>
          <a:xfrm>
            <a:off x="2674676" y="2992709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IGFBP2</a:t>
            </a:r>
            <a:endParaRPr lang="ko-Kore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C50F894-B9F9-064D-ABDD-0DFFA876E664}"/>
              </a:ext>
            </a:extLst>
          </p:cNvPr>
          <p:cNvSpPr/>
          <p:nvPr/>
        </p:nvSpPr>
        <p:spPr>
          <a:xfrm>
            <a:off x="5998785" y="2992709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IGFBP3</a:t>
            </a:r>
            <a:endParaRPr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1053F80-AA43-4A45-91D5-4D572CFAFF7E}"/>
              </a:ext>
            </a:extLst>
          </p:cNvPr>
          <p:cNvSpPr/>
          <p:nvPr/>
        </p:nvSpPr>
        <p:spPr>
          <a:xfrm>
            <a:off x="6838980" y="3086997"/>
            <a:ext cx="1051306" cy="198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5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904955" y="954897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74596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54135" y="1783663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57356" y="2145522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42508" y="2427205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C9F3FB-A2CD-5046-8017-135A69D2C6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AF3810-98F3-DD40-828F-6DA9A4C73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077"/>
          <a:stretch/>
        </p:blipFill>
        <p:spPr>
          <a:xfrm>
            <a:off x="7615241" y="1031371"/>
            <a:ext cx="1689100" cy="42907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20A9DB-A21C-9240-8D46-157673862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864"/>
          <a:stretch/>
        </p:blipFill>
        <p:spPr>
          <a:xfrm>
            <a:off x="5850725" y="1031371"/>
            <a:ext cx="1765300" cy="42907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79E4EE-7246-C44A-9D5C-C8E18C467F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892"/>
          <a:stretch/>
        </p:blipFill>
        <p:spPr>
          <a:xfrm>
            <a:off x="2357986" y="970395"/>
            <a:ext cx="1676400" cy="43150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7B7CD6-E5C1-594B-8C3D-D2A8449E46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2446"/>
          <a:stretch/>
        </p:blipFill>
        <p:spPr>
          <a:xfrm>
            <a:off x="4106235" y="1007114"/>
            <a:ext cx="1701266" cy="43150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79D97B3-D501-3C49-9951-1E2122645B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0925"/>
          <a:stretch/>
        </p:blipFill>
        <p:spPr>
          <a:xfrm>
            <a:off x="9599660" y="3049232"/>
            <a:ext cx="635000" cy="71674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3990F8-15E7-4E4B-A4CF-375C906A4E5D}"/>
              </a:ext>
            </a:extLst>
          </p:cNvPr>
          <p:cNvSpPr/>
          <p:nvPr/>
        </p:nvSpPr>
        <p:spPr>
          <a:xfrm>
            <a:off x="2609072" y="5456474"/>
            <a:ext cx="923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/>
              <a:t>2-DNN</a:t>
            </a:r>
            <a:endParaRPr lang="en" altLang="ko-Kore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70CD2F-2180-CB46-8197-F3FD798F5751}"/>
              </a:ext>
            </a:extLst>
          </p:cNvPr>
          <p:cNvSpPr/>
          <p:nvPr/>
        </p:nvSpPr>
        <p:spPr>
          <a:xfrm>
            <a:off x="4358562" y="5456474"/>
            <a:ext cx="888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/>
              <a:t>2-SVM</a:t>
            </a:r>
            <a:endParaRPr lang="en" altLang="ko-Kore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7B58DB-C321-8B4A-AA09-6526F3950D90}"/>
              </a:ext>
            </a:extLst>
          </p:cNvPr>
          <p:cNvSpPr/>
          <p:nvPr/>
        </p:nvSpPr>
        <p:spPr>
          <a:xfrm>
            <a:off x="6041787" y="5453033"/>
            <a:ext cx="1334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Multi-DNN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8A8887-8DC5-E248-9C16-9BBF4DB191E3}"/>
              </a:ext>
            </a:extLst>
          </p:cNvPr>
          <p:cNvSpPr/>
          <p:nvPr/>
        </p:nvSpPr>
        <p:spPr>
          <a:xfrm>
            <a:off x="7963742" y="5463965"/>
            <a:ext cx="878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MSVM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717EB1-8596-0143-9D7A-9D9AE13151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3268" y="2053834"/>
            <a:ext cx="7011073" cy="127247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A161E2F-918A-2D48-93F4-FB4D75C36E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29" t="27471" r="9022" b="64202"/>
          <a:stretch/>
        </p:blipFill>
        <p:spPr>
          <a:xfrm>
            <a:off x="9041839" y="3642089"/>
            <a:ext cx="112296" cy="47060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D7D62E-8E53-5D44-AA2C-642951CAFF95}"/>
              </a:ext>
            </a:extLst>
          </p:cNvPr>
          <p:cNvSpPr/>
          <p:nvPr/>
        </p:nvSpPr>
        <p:spPr>
          <a:xfrm>
            <a:off x="556391" y="704732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MBL2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1F5445C-E02C-D24E-B1C0-4EC0261A1C06}"/>
              </a:ext>
            </a:extLst>
          </p:cNvPr>
          <p:cNvSpPr/>
          <p:nvPr/>
        </p:nvSpPr>
        <p:spPr>
          <a:xfrm>
            <a:off x="2249066" y="3326311"/>
            <a:ext cx="7164453" cy="10215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2E16FB1-248F-5740-AB41-F1C3919FBB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29" t="27471" r="9022" b="64202"/>
          <a:stretch/>
        </p:blipFill>
        <p:spPr>
          <a:xfrm>
            <a:off x="7309452" y="3614177"/>
            <a:ext cx="112296" cy="4706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1E10BFD-78A6-C344-A29B-95390CD3BB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29" t="27471" r="9022" b="64202"/>
          <a:stretch/>
        </p:blipFill>
        <p:spPr>
          <a:xfrm>
            <a:off x="5534622" y="3584032"/>
            <a:ext cx="112296" cy="47060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0C3076F-477B-CA4B-9FBD-B6CD32DA26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29" t="27471" r="9022" b="64202"/>
          <a:stretch/>
        </p:blipFill>
        <p:spPr>
          <a:xfrm>
            <a:off x="3790132" y="3575057"/>
            <a:ext cx="112296" cy="47060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7F686A1-6E24-ED4C-BFEE-7A606C14524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89" t="8694" r="78653" b="73875"/>
          <a:stretch/>
        </p:blipFill>
        <p:spPr>
          <a:xfrm>
            <a:off x="2218184" y="1028450"/>
            <a:ext cx="7381476" cy="107503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BA704FC-83FA-D143-A2A2-955D486E36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4686" b="22242"/>
          <a:stretch/>
        </p:blipFill>
        <p:spPr>
          <a:xfrm>
            <a:off x="9599660" y="3781934"/>
            <a:ext cx="635000" cy="19091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BA2682F-D63E-2542-A338-0D92956F23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965" t="50247" r="46898" b="36681"/>
          <a:stretch/>
        </p:blipFill>
        <p:spPr>
          <a:xfrm>
            <a:off x="9681811" y="3575057"/>
            <a:ext cx="254869" cy="19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7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C12C0E-8139-ED4C-81ED-5D4332273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018" y="724323"/>
            <a:ext cx="8557254" cy="6054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E224A8-89D2-5A49-828D-5734DD623A24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68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Multiclass SVM</a:t>
            </a:r>
            <a:r>
              <a:rPr lang="ko-KR" altLang="en-US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</a:t>
            </a:r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&amp; SVM-RFE</a:t>
            </a:r>
          </a:p>
        </p:txBody>
      </p:sp>
    </p:spTree>
    <p:extLst>
      <p:ext uri="{BB962C8B-B14F-4D97-AF65-F5344CB8AC3E}">
        <p14:creationId xmlns:p14="http://schemas.microsoft.com/office/powerpoint/2010/main" val="66156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2EA60E-9708-CA4E-AF10-4474670F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70" y="1097310"/>
            <a:ext cx="9538259" cy="509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1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74BB6B-240C-3845-BBCA-6B2E1945F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" r="1843"/>
          <a:stretch/>
        </p:blipFill>
        <p:spPr>
          <a:xfrm>
            <a:off x="2688275" y="1407592"/>
            <a:ext cx="6782526" cy="51740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4C2EFE-6F1E-DA40-AD47-C7DDD7264E29}"/>
              </a:ext>
            </a:extLst>
          </p:cNvPr>
          <p:cNvSpPr/>
          <p:nvPr/>
        </p:nvSpPr>
        <p:spPr>
          <a:xfrm>
            <a:off x="1353495" y="927539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 to select features in SVM?</a:t>
            </a:r>
          </a:p>
        </p:txBody>
      </p:sp>
    </p:spTree>
    <p:extLst>
      <p:ext uri="{BB962C8B-B14F-4D97-AF65-F5344CB8AC3E}">
        <p14:creationId xmlns:p14="http://schemas.microsoft.com/office/powerpoint/2010/main" val="240113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A40A1C-0996-8349-B867-89DD40B0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401"/>
            <a:ext cx="12192000" cy="510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5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5149F4E-6F50-7149-A8E8-B9EFD708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415" y="1514084"/>
            <a:ext cx="5037525" cy="46783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404D1A-256B-9F43-B34F-0437E50E6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01" y="1941934"/>
            <a:ext cx="5897880" cy="42504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DCF24-EAD4-1644-B638-8BAF547ADD30}"/>
              </a:ext>
            </a:extLst>
          </p:cNvPr>
          <p:cNvSpPr/>
          <p:nvPr/>
        </p:nvSpPr>
        <p:spPr>
          <a:xfrm>
            <a:off x="1508694" y="1065434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Multi-class SVM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546555-CDC7-A34A-B9CF-B36D13544B46}"/>
              </a:ext>
            </a:extLst>
          </p:cNvPr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1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2BFFA2-16A5-0C46-9E2E-F72730E2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6" y="1470264"/>
            <a:ext cx="4892072" cy="40961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63CA80-3CB2-6349-90AA-32223E71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15" y="1050561"/>
            <a:ext cx="4478459" cy="1864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7B06A8-DBDD-524C-B12D-82508D3F5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22" y="3080037"/>
            <a:ext cx="2012966" cy="315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F5DC16-783F-A048-AEB4-4D86EAD5D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994" y="3560636"/>
            <a:ext cx="3563327" cy="1085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3C9AF8-D618-FE4F-8E22-1DA3C374D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122" y="4959885"/>
            <a:ext cx="2012966" cy="3320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C7AF41-6EF5-C149-AC60-8FA5A0798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888" y="5508229"/>
            <a:ext cx="2654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B23456-8D40-5047-8180-2B52F2DC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3" y="2049389"/>
            <a:ext cx="11152437" cy="30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21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췌장암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D109D68-0F75-1D49-8811-AB246E5ABD0E}"/>
              </a:ext>
            </a:extLst>
          </p:cNvPr>
          <p:cNvGraphicFramePr>
            <a:graphicFrameLocks noGrp="1"/>
          </p:cNvGraphicFramePr>
          <p:nvPr/>
        </p:nvGraphicFramePr>
        <p:xfrm>
          <a:off x="2003170" y="818911"/>
          <a:ext cx="7858273" cy="484212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1049">
                  <a:extLst>
                    <a:ext uri="{9D8B030D-6E8A-4147-A177-3AD203B41FA5}">
                      <a16:colId xmlns:a16="http://schemas.microsoft.com/office/drawing/2014/main" val="397486903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112883081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33406409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1085092098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093998136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2496359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71774732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3272620962"/>
                    </a:ext>
                  </a:extLst>
                </a:gridCol>
              </a:tblGrid>
              <a:tr h="2977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Sample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Clinics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Training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2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3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4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9800"/>
                  </a:ext>
                </a:extLst>
              </a:tr>
              <a:tr h="324597">
                <a:tc rowSpan="6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/>
                        <a:t>399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319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2459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666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NCC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9401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7356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942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1306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Other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439896"/>
                  </a:ext>
                </a:extLst>
              </a:tr>
              <a:tr h="324597">
                <a:tc rowSpan="5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benign </a:t>
                      </a:r>
                    </a:p>
                    <a:p>
                      <a:pPr algn="ctr"/>
                      <a:r>
                        <a:rPr lang="en-US" altLang="ko-Kore-KR" sz="1200" dirty="0"/>
                        <a:t>disease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767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911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3496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8537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82112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Normal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07082"/>
                  </a:ext>
                </a:extLst>
              </a:tr>
              <a:tr h="32459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686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171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811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9B5BA59-843D-AC41-B0D2-5A7D4E1A27AD}"/>
              </a:ext>
            </a:extLst>
          </p:cNvPr>
          <p:cNvSpPr/>
          <p:nvPr/>
        </p:nvSpPr>
        <p:spPr>
          <a:xfrm>
            <a:off x="3349775" y="582342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Test1: PDAC vs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Test2: PDAC vs Other Cancer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Test3: PDAC vs Pancreatic Benign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Test4: PDAC (low CA19-9) vs Control (Pancreatic Benign + Normal)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31AF3-BD84-6E49-9174-A23ED11A476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5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E23907-9FEF-1F44-9A2F-C02D58F44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51"/>
          <a:stretch/>
        </p:blipFill>
        <p:spPr>
          <a:xfrm>
            <a:off x="2641267" y="1003611"/>
            <a:ext cx="6909465" cy="514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5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55E530-F3DA-814C-9093-CE21F512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25" y="831027"/>
            <a:ext cx="6730350" cy="57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SVM-RFE &amp; Multiclass SVM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C80557-48B5-C343-B667-2696AE13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505" y="758214"/>
            <a:ext cx="4542989" cy="15387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0CD68D-8728-5F45-92FB-74B26DFB7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716" y="2296968"/>
            <a:ext cx="4944566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SVM-RFE &amp; Multiclass SVM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77A1D9-7385-E34B-805D-F6388D643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50" y="1293778"/>
            <a:ext cx="3952349" cy="1635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359408-B33B-4C4F-8809-DE3C28285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01" y="893239"/>
            <a:ext cx="3952349" cy="308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BE28F2-43C2-A240-8017-A3D3A1E4F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50" y="3021598"/>
            <a:ext cx="4888041" cy="35012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AF3DAF-14C9-0940-881E-0801ADD36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16335"/>
            <a:ext cx="5168678" cy="193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4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30CFED-32A2-8940-B927-FF019B2B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319" y="1136780"/>
            <a:ext cx="8751361" cy="51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2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Interpretable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5421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Interpretable Deep Learning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05BFA4-CBA3-8D48-B2CA-8E465B6B6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5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40C301-42E1-5748-9292-11C14CB7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3" y="1537220"/>
            <a:ext cx="4930321" cy="49303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A2F925-E932-2E44-A8D3-8F6D8E105351}"/>
              </a:ext>
            </a:extLst>
          </p:cNvPr>
          <p:cNvSpPr/>
          <p:nvPr/>
        </p:nvSpPr>
        <p:spPr>
          <a:xfrm>
            <a:off x="766833" y="961474"/>
            <a:ext cx="576172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SHAP value for multiclass deep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286065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4616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026C0-3A65-469D-9283-A91EBD95FF8A}"/>
              </a:ext>
            </a:extLst>
          </p:cNvPr>
          <p:cNvSpPr txBox="1"/>
          <p:nvPr/>
        </p:nvSpPr>
        <p:spPr>
          <a:xfrm>
            <a:off x="1065423" y="963533"/>
            <a:ext cx="5970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Feature Selection Using DNN</a:t>
            </a:r>
          </a:p>
          <a:p>
            <a:endParaRPr lang="en-US" altLang="ko-KR" sz="20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8" name="순서도: 다중 문서 17">
            <a:extLst>
              <a:ext uri="{FF2B5EF4-FFF2-40B4-BE49-F238E27FC236}">
                <a16:creationId xmlns:a16="http://schemas.microsoft.com/office/drawing/2014/main" id="{227A7AF3-5DBA-47E6-84CC-100C43F562DD}"/>
              </a:ext>
            </a:extLst>
          </p:cNvPr>
          <p:cNvSpPr/>
          <p:nvPr/>
        </p:nvSpPr>
        <p:spPr>
          <a:xfrm>
            <a:off x="500514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9818DB-10AD-424F-859B-1110971DD9A2}"/>
              </a:ext>
            </a:extLst>
          </p:cNvPr>
          <p:cNvSpPr/>
          <p:nvPr/>
        </p:nvSpPr>
        <p:spPr>
          <a:xfrm>
            <a:off x="10372826" y="2475662"/>
            <a:ext cx="1318660" cy="8573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다중 문서 21">
            <a:extLst>
              <a:ext uri="{FF2B5EF4-FFF2-40B4-BE49-F238E27FC236}">
                <a16:creationId xmlns:a16="http://schemas.microsoft.com/office/drawing/2014/main" id="{B45BA08F-5CEB-4A23-AF74-491B9A742586}"/>
              </a:ext>
            </a:extLst>
          </p:cNvPr>
          <p:cNvSpPr/>
          <p:nvPr/>
        </p:nvSpPr>
        <p:spPr>
          <a:xfrm>
            <a:off x="3624220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다중 문서 22">
            <a:extLst>
              <a:ext uri="{FF2B5EF4-FFF2-40B4-BE49-F238E27FC236}">
                <a16:creationId xmlns:a16="http://schemas.microsoft.com/office/drawing/2014/main" id="{2F6D0F36-8973-4426-93B3-187F7DED4485}"/>
              </a:ext>
            </a:extLst>
          </p:cNvPr>
          <p:cNvSpPr/>
          <p:nvPr/>
        </p:nvSpPr>
        <p:spPr>
          <a:xfrm>
            <a:off x="6860239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42DA54-60AC-478E-8DE8-0DD90191C8AC}"/>
              </a:ext>
            </a:extLst>
          </p:cNvPr>
          <p:cNvSpPr txBox="1"/>
          <p:nvPr/>
        </p:nvSpPr>
        <p:spPr>
          <a:xfrm>
            <a:off x="10457046" y="2701021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Group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1063C0-BFB8-4F26-B909-75DF6DA954F1}"/>
              </a:ext>
            </a:extLst>
          </p:cNvPr>
          <p:cNvSpPr txBox="1"/>
          <p:nvPr/>
        </p:nvSpPr>
        <p:spPr>
          <a:xfrm>
            <a:off x="944421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Peptide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0D6EA-95E6-4094-B2D4-49163B958AF9}"/>
              </a:ext>
            </a:extLst>
          </p:cNvPr>
          <p:cNvSpPr txBox="1"/>
          <p:nvPr/>
        </p:nvSpPr>
        <p:spPr>
          <a:xfrm>
            <a:off x="4105686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Protein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3697-B19A-4C57-A658-B812BD6493C5}"/>
              </a:ext>
            </a:extLst>
          </p:cNvPr>
          <p:cNvSpPr txBox="1"/>
          <p:nvPr/>
        </p:nvSpPr>
        <p:spPr>
          <a:xfrm>
            <a:off x="7280418" y="2747188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Hidden Layer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3633E7F-0110-4A52-89D8-408B13B6EC56}"/>
              </a:ext>
            </a:extLst>
          </p:cNvPr>
          <p:cNvCxnSpPr/>
          <p:nvPr/>
        </p:nvCxnSpPr>
        <p:spPr>
          <a:xfrm>
            <a:off x="2181719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1B33596-EA79-4286-906D-0538A8977CE1}"/>
              </a:ext>
            </a:extLst>
          </p:cNvPr>
          <p:cNvCxnSpPr/>
          <p:nvPr/>
        </p:nvCxnSpPr>
        <p:spPr>
          <a:xfrm>
            <a:off x="5524382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8AC2390-804B-44C7-B8C8-281DDE19C085}"/>
              </a:ext>
            </a:extLst>
          </p:cNvPr>
          <p:cNvCxnSpPr/>
          <p:nvPr/>
        </p:nvCxnSpPr>
        <p:spPr>
          <a:xfrm>
            <a:off x="9077940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A112121-3477-447A-9CFD-4C1D09EBFA1D}"/>
              </a:ext>
            </a:extLst>
          </p:cNvPr>
          <p:cNvSpPr txBox="1"/>
          <p:nvPr/>
        </p:nvSpPr>
        <p:spPr>
          <a:xfrm>
            <a:off x="2688275" y="4719464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BB8F6-8C75-4709-A487-81A1B0E544F5}"/>
              </a:ext>
            </a:extLst>
          </p:cNvPr>
          <p:cNvSpPr txBox="1"/>
          <p:nvPr/>
        </p:nvSpPr>
        <p:spPr>
          <a:xfrm>
            <a:off x="5772360" y="4685958"/>
            <a:ext cx="1646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8424B-6FB4-4EFC-A219-D0589932B130}"/>
              </a:ext>
            </a:extLst>
          </p:cNvPr>
          <p:cNvSpPr txBox="1"/>
          <p:nvPr/>
        </p:nvSpPr>
        <p:spPr>
          <a:xfrm>
            <a:off x="9573896" y="4751610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Sigmoid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4F8BD2-82AD-47CF-B1C2-2E4E5D5E39AB}"/>
              </a:ext>
            </a:extLst>
          </p:cNvPr>
          <p:cNvSpPr txBox="1"/>
          <p:nvPr/>
        </p:nvSpPr>
        <p:spPr>
          <a:xfrm>
            <a:off x="6446530" y="5664228"/>
            <a:ext cx="4879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12롯데마트드림Medium"/>
              </a:rPr>
              <a:t>각 </a:t>
            </a:r>
            <a:r>
              <a:rPr lang="en-US" altLang="ko-KR" sz="1600" dirty="0">
                <a:latin typeface="12롯데마트드림Medium"/>
              </a:rPr>
              <a:t>Protein</a:t>
            </a:r>
            <a:r>
              <a:rPr lang="ko-KR" altLang="en-US" sz="1600" dirty="0">
                <a:latin typeface="12롯데마트드림Medium"/>
              </a:rPr>
              <a:t>의 </a:t>
            </a:r>
            <a:r>
              <a:rPr lang="en-US" altLang="ko-KR" sz="1600" dirty="0">
                <a:latin typeface="12롯데마트드림Medium"/>
              </a:rPr>
              <a:t>SHAP value</a:t>
            </a:r>
            <a:r>
              <a:rPr lang="ko-KR" altLang="en-US" sz="1600" dirty="0">
                <a:latin typeface="12롯데마트드림Medium"/>
              </a:rPr>
              <a:t>가 클수록 더 중요한 </a:t>
            </a:r>
            <a:r>
              <a:rPr lang="en-US" altLang="ko-KR" sz="1600" dirty="0">
                <a:latin typeface="12롯데마트드림Medium"/>
              </a:rPr>
              <a:t>Protein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9199D81-C41F-4EA9-A5AA-2D502F492B6C}"/>
              </a:ext>
            </a:extLst>
          </p:cNvPr>
          <p:cNvCxnSpPr>
            <a:cxnSpLocks/>
          </p:cNvCxnSpPr>
          <p:nvPr/>
        </p:nvCxnSpPr>
        <p:spPr>
          <a:xfrm>
            <a:off x="7289379" y="4871644"/>
            <a:ext cx="774017" cy="590227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7518584B-BC8A-4F8A-8259-7EC7D6C8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15" y="5461871"/>
            <a:ext cx="5709547" cy="70549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32C42C9-44F2-45D7-9F24-1F91F65030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616651-9B94-4580-AF42-6901ED16170A}"/>
              </a:ext>
            </a:extLst>
          </p:cNvPr>
          <p:cNvSpPr/>
          <p:nvPr/>
        </p:nvSpPr>
        <p:spPr>
          <a:xfrm>
            <a:off x="6341006" y="5503437"/>
            <a:ext cx="4879066" cy="590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4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55E530-F3DA-814C-9093-CE21F512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25" y="831027"/>
            <a:ext cx="6730350" cy="57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8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74BB6B-240C-3845-BBCA-6B2E1945F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" r="1843"/>
          <a:stretch/>
        </p:blipFill>
        <p:spPr>
          <a:xfrm>
            <a:off x="2688275" y="1407592"/>
            <a:ext cx="6782526" cy="51740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4C2EFE-6F1E-DA40-AD47-C7DDD7264E29}"/>
              </a:ext>
            </a:extLst>
          </p:cNvPr>
          <p:cNvSpPr/>
          <p:nvPr/>
        </p:nvSpPr>
        <p:spPr>
          <a:xfrm>
            <a:off x="1353495" y="927539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 to select features in SVM?</a:t>
            </a:r>
          </a:p>
        </p:txBody>
      </p:sp>
    </p:spTree>
    <p:extLst>
      <p:ext uri="{BB962C8B-B14F-4D97-AF65-F5344CB8AC3E}">
        <p14:creationId xmlns:p14="http://schemas.microsoft.com/office/powerpoint/2010/main" val="24854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2BFFA2-16A5-0C46-9E2E-F72730E2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6" y="1470264"/>
            <a:ext cx="4892072" cy="40961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63CA80-3CB2-6349-90AA-32223E71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15" y="1050561"/>
            <a:ext cx="4478459" cy="1864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7B06A8-DBDD-524C-B12D-82508D3F5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22" y="3080037"/>
            <a:ext cx="2012966" cy="315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F5DC16-783F-A048-AEB4-4D86EAD5D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994" y="3560636"/>
            <a:ext cx="3563327" cy="1085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3C9AF8-D618-FE4F-8E22-1DA3C374D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122" y="4959885"/>
            <a:ext cx="2012966" cy="3320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C7AF41-6EF5-C149-AC60-8FA5A0798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888" y="5508229"/>
            <a:ext cx="2654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9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46613</TotalTime>
  <Words>2274</Words>
  <Application>Microsoft Macintosh PowerPoint</Application>
  <PresentationFormat>와이드스크린</PresentationFormat>
  <Paragraphs>956</Paragraphs>
  <Slides>47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60" baseType="lpstr">
      <vt:lpstr>-윤고딕340</vt:lpstr>
      <vt:lpstr>Arial</vt:lpstr>
      <vt:lpstr>Dotum</vt:lpstr>
      <vt:lpstr>NanumBarunGothicOTF</vt:lpstr>
      <vt:lpstr>맑은 고딕</vt:lpstr>
      <vt:lpstr>Symbol</vt:lpstr>
      <vt:lpstr>Apple SD Gothic Neo</vt:lpstr>
      <vt:lpstr>Apple SD Gothic Neo Medium</vt:lpstr>
      <vt:lpstr>-윤고딕330</vt:lpstr>
      <vt:lpstr>-윤고딕350</vt:lpstr>
      <vt:lpstr>NanumMyeongjo</vt:lpstr>
      <vt:lpstr>12롯데마트드림Medium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최 정인</cp:lastModifiedBy>
  <cp:revision>68</cp:revision>
  <dcterms:created xsi:type="dcterms:W3CDTF">2021-07-25T23:13:45Z</dcterms:created>
  <dcterms:modified xsi:type="dcterms:W3CDTF">2022-06-08T03:42:23Z</dcterms:modified>
</cp:coreProperties>
</file>